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668" r:id="rId5"/>
    <p:sldId id="662" r:id="rId6"/>
    <p:sldId id="663" r:id="rId7"/>
    <p:sldId id="305" r:id="rId8"/>
    <p:sldId id="286" r:id="rId9"/>
    <p:sldId id="671" r:id="rId10"/>
    <p:sldId id="670" r:id="rId11"/>
    <p:sldId id="672" r:id="rId12"/>
    <p:sldId id="673" r:id="rId13"/>
    <p:sldId id="676" r:id="rId14"/>
    <p:sldId id="678" r:id="rId15"/>
    <p:sldId id="677" r:id="rId16"/>
    <p:sldId id="680" r:id="rId17"/>
    <p:sldId id="68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E7737D-1470-4FE9-A7C5-430482B328E6}" name="Kiana Erickson" initials="KE" userId="S::kiana.erickson@girlscoutsrv.org::ec144055-7f6f-4477-b68f-491c16720fbf" providerId="AD"/>
  <p188:author id="{3E1B189E-A6EA-044B-1B2B-0F38146B0F82}" name="Tammy Freese" initials="TF" userId="S::tammy.freese@girlscoutsrv.org::14393df6-8461-498f-bc7c-965fc858c3e8" providerId="AD"/>
  <p188:author id="{1E2488CB-62C6-246B-1ED3-47D601464ED8}" name="Jennifer Gilbertson" initials="JG" userId="S::jennifer.gilbertson@girlscoutsrv.org::ef9f0b20-8081-4a96-9f90-c9723d0f1c3a" providerId="AD"/>
  <p188:author id="{E975E6ED-9FAF-C0BA-E1F8-0D2E4B6B4275}" name="Rachel Horstman" initials="RH" userId="S::rachel.horstman@girlscoutsrv.org::e5406958-e48c-4210-823a-915048c4e9c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0294" autoAdjust="0"/>
  </p:normalViewPr>
  <p:slideViewPr>
    <p:cSldViewPr snapToGrid="0">
      <p:cViewPr varScale="1">
        <p:scale>
          <a:sx n="57" d="100"/>
          <a:sy n="57" d="100"/>
        </p:scale>
        <p:origin x="26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F1C9D6-D5FD-45A6-8BDE-32CC90EF8DF1}"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5DCC3-D503-4CEA-A47D-D33287BE5C2C}" type="slidenum">
              <a:rPr lang="en-US" smtClean="0"/>
              <a:t>‹#›</a:t>
            </a:fld>
            <a:endParaRPr lang="en-US"/>
          </a:p>
        </p:txBody>
      </p:sp>
    </p:spTree>
    <p:extLst>
      <p:ext uri="{BB962C8B-B14F-4D97-AF65-F5344CB8AC3E}">
        <p14:creationId xmlns:p14="http://schemas.microsoft.com/office/powerpoint/2010/main" val="3001194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third session for the 2025 TCM Training – Managing the Cookies.</a:t>
            </a:r>
          </a:p>
        </p:txBody>
      </p:sp>
      <p:sp>
        <p:nvSpPr>
          <p:cNvPr id="4" name="Slide Number Placeholder 3"/>
          <p:cNvSpPr>
            <a:spLocks noGrp="1"/>
          </p:cNvSpPr>
          <p:nvPr>
            <p:ph type="sldNum" sz="quarter" idx="5"/>
          </p:nvPr>
        </p:nvSpPr>
        <p:spPr/>
        <p:txBody>
          <a:bodyPr/>
          <a:lstStyle/>
          <a:p>
            <a:fld id="{0095DCC3-D503-4CEA-A47D-D33287BE5C2C}" type="slidenum">
              <a:rPr lang="en-US" smtClean="0"/>
              <a:t>1</a:t>
            </a:fld>
            <a:endParaRPr lang="en-US"/>
          </a:p>
        </p:txBody>
      </p:sp>
    </p:spTree>
    <p:extLst>
      <p:ext uri="{BB962C8B-B14F-4D97-AF65-F5344CB8AC3E}">
        <p14:creationId xmlns:p14="http://schemas.microsoft.com/office/powerpoint/2010/main" val="3134788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Girl Scout Display Light"/>
                <a:ea typeface="Calibri"/>
                <a:cs typeface="Times New Roman" panose="02020603050405020304" pitchFamily="18" charset="0"/>
              </a:rPr>
              <a:t>Managing the cookie inventory is one of the most important parts of your role as a troop cookie manager. We’ve heard from our cookie volunteers that following these best practices can be impactful on the troop’s experience to end the season with little to no leftover cookie inventory. Let’s review these top tips:</a:t>
            </a:r>
            <a:endParaRPr lang="en-US" dirty="0"/>
          </a:p>
          <a:p>
            <a:pPr marL="349250" indent="-349250">
              <a:lnSpc>
                <a:spcPct val="107000"/>
              </a:lnSpc>
              <a:spcAft>
                <a:spcPts val="815"/>
              </a:spcAft>
              <a:buFont typeface="Symbol" panose="05050102010706020507" pitchFamily="18" charset="2"/>
              <a:buChar char=""/>
            </a:pPr>
            <a:r>
              <a:rPr lang="en-US" sz="1800" dirty="0">
                <a:latin typeface="Girl Scout Display Light"/>
                <a:ea typeface="Calibri"/>
                <a:cs typeface="Times New Roman" panose="02020603050405020304" pitchFamily="18" charset="0"/>
              </a:rPr>
              <a:t>Maintain good records. This means you must provide families with a receipt each time cookies or money is exchanged. Keep copies of these receipts just in case of issues. They will be required if  you need to complete a Finance Inventory Issue Form at the end of the season.</a:t>
            </a:r>
          </a:p>
          <a:p>
            <a:pPr marL="349250" marR="0" lvl="0" indent="-349250" algn="l" defTabSz="914400" rtl="0" eaLnBrk="1" fontAlgn="auto" latinLnBrk="0" hangingPunct="1">
              <a:lnSpc>
                <a:spcPct val="107000"/>
              </a:lnSpc>
              <a:spcBef>
                <a:spcPts val="0"/>
              </a:spcBef>
              <a:spcAft>
                <a:spcPts val="815"/>
              </a:spcAft>
              <a:buClrTx/>
              <a:buSzTx/>
              <a:buFont typeface="Symbol" panose="05050102010706020507" pitchFamily="18" charset="2"/>
              <a:buChar char=""/>
              <a:tabLst/>
              <a:defRPr/>
            </a:pPr>
            <a:r>
              <a:rPr lang="en-US" sz="4000" dirty="0"/>
              <a:t>After providing families with an initial cookie order, collect at least 50% of money owed before providing additional inventory</a:t>
            </a:r>
            <a:endParaRPr lang="en-US" sz="4000" dirty="0">
              <a:ea typeface="Calibri"/>
              <a:cs typeface="Calibri"/>
            </a:endParaRPr>
          </a:p>
          <a:p>
            <a:pPr marL="349250" indent="-349250">
              <a:lnSpc>
                <a:spcPct val="107000"/>
              </a:lnSpc>
              <a:spcAft>
                <a:spcPts val="815"/>
              </a:spcAft>
              <a:buFont typeface="Symbol" panose="05050102010706020507" pitchFamily="18" charset="2"/>
              <a:buChar char=""/>
            </a:pPr>
            <a:r>
              <a:rPr lang="en-US" sz="1800" dirty="0">
                <a:latin typeface="Girl Scout Display Light"/>
                <a:ea typeface="Calibri"/>
                <a:cs typeface="Times New Roman" panose="02020603050405020304" pitchFamily="18" charset="0"/>
              </a:rPr>
              <a:t>Set a firm cookie return day with the families and write this date on </a:t>
            </a:r>
            <a:r>
              <a:rPr lang="en-US" sz="1800" b="1" dirty="0">
                <a:latin typeface="Girl Scout Display Light"/>
                <a:ea typeface="Calibri"/>
                <a:cs typeface="Times New Roman" panose="02020603050405020304" pitchFamily="18" charset="0"/>
              </a:rPr>
              <a:t>The Family Guide &amp; share it at the Family Cookie Meeting</a:t>
            </a:r>
            <a:r>
              <a:rPr lang="en-US" sz="1800" dirty="0">
                <a:latin typeface="Girl Scout Display Light"/>
                <a:ea typeface="Calibri"/>
                <a:cs typeface="Times New Roman" panose="02020603050405020304" pitchFamily="18" charset="0"/>
              </a:rPr>
              <a:t>. If at any time during the sale a family finds that they have too much cookie inventory, they should communicate this to the troop in order to facilitate inventory movement to other girls.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250" indent="-349250">
              <a:lnSpc>
                <a:spcPct val="107000"/>
              </a:lnSpc>
              <a:spcAft>
                <a:spcPts val="815"/>
              </a:spcAft>
              <a:buFont typeface="Symbol" panose="05050102010706020507" pitchFamily="18" charset="2"/>
              <a:buChar char=""/>
            </a:pPr>
            <a:r>
              <a:rPr lang="en-US" sz="1900" dirty="0">
                <a:latin typeface="Girl Scout Display Light"/>
                <a:ea typeface="Calibri"/>
                <a:cs typeface="Times New Roman" panose="02020603050405020304" pitchFamily="18" charset="0"/>
              </a:rPr>
              <a:t>Set a cookie schedule with families &amp; stay in communication each week to keep tabs on inventory levels</a:t>
            </a:r>
          </a:p>
          <a:p>
            <a:pPr marL="349250" indent="-349250">
              <a:lnSpc>
                <a:spcPct val="107000"/>
              </a:lnSpc>
              <a:spcAft>
                <a:spcPts val="815"/>
              </a:spcAft>
              <a:buFont typeface="Symbol" panose="05050102010706020507" pitchFamily="18" charset="2"/>
              <a:buChar char=""/>
            </a:pPr>
            <a:r>
              <a:rPr lang="en-US" sz="1800" dirty="0">
                <a:latin typeface="Girl Scout Display Light"/>
                <a:ea typeface="Calibri"/>
                <a:cs typeface="Times New Roman" panose="02020603050405020304" pitchFamily="18" charset="0"/>
              </a:rPr>
              <a:t>Reinforce that all cookies should be kept in sell-able condition; troops can and should refuse any cookies that were not stored in appropriate areas (aka areas free of extreme temperature changes, pests, smoke, or other damaging effects).</a:t>
            </a:r>
          </a:p>
          <a:p>
            <a:pPr marL="349250" indent="-349250">
              <a:lnSpc>
                <a:spcPct val="107000"/>
              </a:lnSpc>
              <a:spcAft>
                <a:spcPts val="815"/>
              </a:spcAft>
              <a:buFont typeface="Symbol" panose="05050102010706020507" pitchFamily="18" charset="2"/>
              <a:buChar char=""/>
            </a:pPr>
            <a:endParaRPr lang="en-US" sz="1200" dirty="0">
              <a:latin typeface="Girl Scout Display Light"/>
              <a:ea typeface="Calibri"/>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10</a:t>
            </a:fld>
            <a:endParaRPr lang="en-US"/>
          </a:p>
        </p:txBody>
      </p:sp>
    </p:spTree>
    <p:extLst>
      <p:ext uri="{BB962C8B-B14F-4D97-AF65-F5344CB8AC3E}">
        <p14:creationId xmlns:p14="http://schemas.microsoft.com/office/powerpoint/2010/main" val="5218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 manage the physical cookie inventory, you will use the Smart Cookies online platform to manage the troop’s cookie business.</a:t>
            </a:r>
          </a:p>
          <a:p>
            <a:r>
              <a:rPr lang="en-US" dirty="0"/>
              <a:t>-You’ll use Smart Cookies to transfer cookies to girls to give them credit towards their rewards.</a:t>
            </a:r>
          </a:p>
          <a:p>
            <a:r>
              <a:rPr lang="en-US" dirty="0"/>
              <a:t>-To help track when a family has turned in cash/checks to the troop, add a financial transaction in Smart Cookies to credit the girl scout with the payment to reduce the balance due for cookie inventory. Use your receipts to help with entering both cookie transfers and crediting girls with payments.</a:t>
            </a:r>
          </a:p>
          <a:p>
            <a:r>
              <a:rPr lang="en-US" dirty="0"/>
              <a:t>-Review cupboard transfers for accuracy – mistakes happen! If you notice an incorrect transfer was made to your troop after a cupboard pick up, reach out to us as soon as possible. We’ll provide a form in The Cookie Press that can be used to inform us of these mistakes and our team is prepared to help get them corrected in Smart Cookies.</a:t>
            </a:r>
          </a:p>
          <a:p>
            <a:r>
              <a:rPr lang="en-US" dirty="0"/>
              <a:t>-Our online cookie systems guide on Cookie Central provides you with step by step instructions and also videos on managing Smart Cookies. If you need extra support, reach out to your Community Product Leader or to River Valleys directly. When you reach out, provide as much context and information as possible so that we can help you in a timely manner.</a:t>
            </a:r>
          </a:p>
          <a:p>
            <a:endParaRPr lang="en-US" dirty="0"/>
          </a:p>
          <a:p>
            <a:endParaRPr lang="en-US" dirty="0"/>
          </a:p>
        </p:txBody>
      </p:sp>
      <p:sp>
        <p:nvSpPr>
          <p:cNvPr id="4" name="Slide Number Placeholder 3"/>
          <p:cNvSpPr>
            <a:spLocks noGrp="1"/>
          </p:cNvSpPr>
          <p:nvPr>
            <p:ph type="sldNum" sz="quarter" idx="5"/>
          </p:nvPr>
        </p:nvSpPr>
        <p:spPr/>
        <p:txBody>
          <a:bodyPr/>
          <a:lstStyle/>
          <a:p>
            <a:fld id="{3CAA5598-CAF2-44EB-AE12-77321B1DA8BB}" type="slidenum">
              <a:rPr lang="en-US" smtClean="0"/>
              <a:t>11</a:t>
            </a:fld>
            <a:endParaRPr lang="en-US"/>
          </a:p>
        </p:txBody>
      </p:sp>
    </p:spTree>
    <p:extLst>
      <p:ext uri="{BB962C8B-B14F-4D97-AF65-F5344CB8AC3E}">
        <p14:creationId xmlns:p14="http://schemas.microsoft.com/office/powerpoint/2010/main" val="2864124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Girl Scout Display Light"/>
                <a:ea typeface="Calibri" panose="020F0502020204030204" pitchFamily="34" charset="0"/>
                <a:cs typeface="Times New Roman" panose="02020603050405020304" pitchFamily="18" charset="0"/>
              </a:rPr>
              <a:t>If you find that your troop does have extra inventory as you get into the final days of the sale, here’s a few suggestions on how to handle the extra cookies:	</a:t>
            </a:r>
          </a:p>
          <a:p>
            <a:pPr marL="171450" indent="-171450">
              <a:buFont typeface="Arial" panose="020B0604020202020204" pitchFamily="34" charset="0"/>
              <a:buChar char="•"/>
            </a:pPr>
            <a:r>
              <a:rPr lang="en-US" dirty="0"/>
              <a:t>Scheduling additional booths, walkabouts, or a cookie caravan to canvas neighborhoods for a last chance to buy cookies</a:t>
            </a:r>
          </a:p>
          <a:p>
            <a:pPr marL="171450" indent="-171450">
              <a:buFont typeface="Arial" panose="020B0604020202020204" pitchFamily="34" charset="0"/>
              <a:buChar char="•"/>
            </a:pPr>
            <a:r>
              <a:rPr lang="en-US" dirty="0"/>
              <a:t>Contacting businesses for a “b2b” Business to Business sale</a:t>
            </a:r>
          </a:p>
          <a:p>
            <a:pPr marL="171450" indent="-171450">
              <a:buFont typeface="Arial" panose="020B0604020202020204" pitchFamily="34" charset="0"/>
              <a:buChar char="•"/>
            </a:pPr>
            <a:r>
              <a:rPr lang="en-US" dirty="0"/>
              <a:t>Promote the troop donation option of the Cookie Share program utilizing excess inventory to fulfill the donations from customers</a:t>
            </a:r>
          </a:p>
          <a:p>
            <a:pPr marL="171450" indent="-171450">
              <a:buFont typeface="Arial" panose="020B0604020202020204" pitchFamily="34" charset="0"/>
              <a:buChar char="•"/>
            </a:pPr>
            <a:r>
              <a:rPr lang="en-US" dirty="0"/>
              <a:t>Save another troop a trip to the cookie cupboard and arrange for troop-to-troop transfers to move inventory to troops continuing to sell in your Community. Your Community Product Leader can also assist with troop-to-troop transfers. </a:t>
            </a:r>
          </a:p>
          <a:p>
            <a:pPr marL="171450" indent="-171450">
              <a:buFont typeface="Arial" panose="020B0604020202020204" pitchFamily="34" charset="0"/>
              <a:buChar char="•"/>
            </a:pPr>
            <a:r>
              <a:rPr lang="en-US" dirty="0"/>
              <a:t>Use the Cookie Swap Rallies in </a:t>
            </a:r>
            <a:r>
              <a:rPr lang="en-US" dirty="0" err="1"/>
              <a:t>Rallyhood</a:t>
            </a:r>
            <a:r>
              <a:rPr lang="en-US" dirty="0"/>
              <a:t> to connect with troops outside your community. We’ll share information on how to join these Cookie Swap Rallies in The Cookie Press.</a:t>
            </a:r>
          </a:p>
          <a:p>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12</a:t>
            </a:fld>
            <a:endParaRPr lang="en-US"/>
          </a:p>
        </p:txBody>
      </p:sp>
    </p:spTree>
    <p:extLst>
      <p:ext uri="{BB962C8B-B14F-4D97-AF65-F5344CB8AC3E}">
        <p14:creationId xmlns:p14="http://schemas.microsoft.com/office/powerpoint/2010/main" val="146919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are your key takeaways from Managing the Cookies:</a:t>
            </a:r>
          </a:p>
          <a:p>
            <a:pPr marL="457200" indent="-457200">
              <a:buFont typeface="Arial" panose="020B0604020202020204" pitchFamily="34" charset="0"/>
              <a:buChar char="•"/>
            </a:pPr>
            <a:r>
              <a:rPr lang="en-US" dirty="0">
                <a:latin typeface="Girl Scout Display Light" panose="02020003000000000000" pitchFamily="18" charset="0"/>
              </a:rPr>
              <a:t>We went over the initial cookie order, the deadline for the order, &amp; details on the gluten-free cookie availability</a:t>
            </a:r>
          </a:p>
          <a:p>
            <a:pPr marL="457200" indent="-457200">
              <a:buFont typeface="Arial" panose="020B0604020202020204" pitchFamily="34" charset="0"/>
              <a:buChar char="•"/>
            </a:pPr>
            <a:r>
              <a:rPr lang="en-US" dirty="0">
                <a:latin typeface="Girl Scout Display Light" panose="02020003000000000000" pitchFamily="18" charset="0"/>
              </a:rPr>
              <a:t>We looked at an overview of the types of cookie deliveries &amp; cupboards </a:t>
            </a:r>
          </a:p>
          <a:p>
            <a:pPr marL="457200" indent="-457200">
              <a:buFont typeface="Arial" panose="020B0604020202020204" pitchFamily="34" charset="0"/>
              <a:buChar char="•"/>
            </a:pPr>
            <a:r>
              <a:rPr lang="en-US" dirty="0">
                <a:latin typeface="Girl Scout Display Light" panose="02020003000000000000" pitchFamily="18" charset="0"/>
              </a:rPr>
              <a:t>Top Tips for inventory management</a:t>
            </a:r>
          </a:p>
          <a:p>
            <a:pPr marL="457200" indent="-457200">
              <a:buFont typeface="Arial" panose="020B0604020202020204" pitchFamily="34" charset="0"/>
              <a:buChar char="•"/>
            </a:pPr>
            <a:r>
              <a:rPr lang="en-US" dirty="0">
                <a:latin typeface="Girl Scout Display Light" panose="02020003000000000000" pitchFamily="18" charset="0"/>
              </a:rPr>
              <a:t>And finally, guidance on how to deal with excess inventory </a:t>
            </a:r>
          </a:p>
          <a:p>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13</a:t>
            </a:fld>
            <a:endParaRPr lang="en-US"/>
          </a:p>
        </p:txBody>
      </p:sp>
    </p:spTree>
    <p:extLst>
      <p:ext uri="{BB962C8B-B14F-4D97-AF65-F5344CB8AC3E}">
        <p14:creationId xmlns:p14="http://schemas.microsoft.com/office/powerpoint/2010/main" val="95959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That’s a wrap on Managing the Cookies! The next video will focus on Managing the Cookie Finances, where we'll go over the Cookie Proceeds, payment options, finance deadlines, and more. </a:t>
            </a:r>
          </a:p>
        </p:txBody>
      </p:sp>
      <p:sp>
        <p:nvSpPr>
          <p:cNvPr id="4" name="Slide Number Placeholder 3"/>
          <p:cNvSpPr>
            <a:spLocks noGrp="1"/>
          </p:cNvSpPr>
          <p:nvPr>
            <p:ph type="sldNum" sz="quarter" idx="5"/>
          </p:nvPr>
        </p:nvSpPr>
        <p:spPr/>
        <p:txBody>
          <a:bodyPr/>
          <a:lstStyle/>
          <a:p>
            <a:fld id="{0095DCC3-D503-4CEA-A47D-D33287BE5C2C}" type="slidenum">
              <a:rPr lang="en-US" smtClean="0"/>
              <a:t>14</a:t>
            </a:fld>
            <a:endParaRPr lang="en-US"/>
          </a:p>
        </p:txBody>
      </p:sp>
    </p:spTree>
    <p:extLst>
      <p:ext uri="{BB962C8B-B14F-4D97-AF65-F5344CB8AC3E}">
        <p14:creationId xmlns:p14="http://schemas.microsoft.com/office/powerpoint/2010/main" val="264813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session is filled with information on managing the cookies, including the initial cookie order, cookie transfers, and visiting cookie cupboards. Let’s get started.</a:t>
            </a:r>
          </a:p>
        </p:txBody>
      </p:sp>
      <p:sp>
        <p:nvSpPr>
          <p:cNvPr id="4" name="Slide Number Placeholder 3"/>
          <p:cNvSpPr>
            <a:spLocks noGrp="1"/>
          </p:cNvSpPr>
          <p:nvPr>
            <p:ph type="sldNum" sz="quarter" idx="5"/>
          </p:nvPr>
        </p:nvSpPr>
        <p:spPr/>
        <p:txBody>
          <a:bodyPr/>
          <a:lstStyle/>
          <a:p>
            <a:fld id="{EB0468EF-DA85-4017-8EC8-405AB66DA3BB}" type="slidenum">
              <a:rPr lang="en-US" smtClean="0"/>
              <a:t>2</a:t>
            </a:fld>
            <a:endParaRPr lang="en-US"/>
          </a:p>
        </p:txBody>
      </p:sp>
    </p:spTree>
    <p:extLst>
      <p:ext uri="{BB962C8B-B14F-4D97-AF65-F5344CB8AC3E}">
        <p14:creationId xmlns:p14="http://schemas.microsoft.com/office/powerpoint/2010/main" val="6831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overview, you’ll learn about:</a:t>
            </a:r>
          </a:p>
          <a:p>
            <a:endParaRPr lang="en-US" dirty="0"/>
          </a:p>
          <a:p>
            <a:pPr marL="179252" indent="-179252">
              <a:buFont typeface="Arial" panose="020B0604020202020204" pitchFamily="34" charset="0"/>
              <a:buChar char="•"/>
            </a:pPr>
            <a:r>
              <a:rPr lang="en-US" dirty="0"/>
              <a:t>Learn about the 9 Cookie varieties</a:t>
            </a:r>
          </a:p>
          <a:p>
            <a:pPr marL="179252" indent="-179252">
              <a:buFont typeface="Arial" panose="020B0604020202020204" pitchFamily="34" charset="0"/>
              <a:buChar char="•"/>
            </a:pPr>
            <a:r>
              <a:rPr lang="en-US" dirty="0"/>
              <a:t>We’ll go over The Initial Cookie Order &amp; Gluten-Free Cookie order</a:t>
            </a:r>
          </a:p>
          <a:p>
            <a:pPr marL="179252" indent="-179252">
              <a:buFont typeface="Arial" panose="020B0604020202020204" pitchFamily="34" charset="0"/>
              <a:buChar char="•"/>
            </a:pPr>
            <a:r>
              <a:rPr lang="en-US" dirty="0"/>
              <a:t>Next, we’ll take a look at Cookie deliveries</a:t>
            </a:r>
          </a:p>
          <a:p>
            <a:pPr marL="179252" indent="-179252">
              <a:buFont typeface="Arial" panose="020B0604020202020204" pitchFamily="34" charset="0"/>
              <a:buChar char="•"/>
            </a:pPr>
            <a:r>
              <a:rPr lang="en-US" dirty="0"/>
              <a:t>We’ll go over the different types of cookie cupboards</a:t>
            </a:r>
          </a:p>
          <a:p>
            <a:pPr marL="179252" indent="-179252">
              <a:buFont typeface="Arial" panose="020B0604020202020204" pitchFamily="34" charset="0"/>
              <a:buChar char="•"/>
            </a:pPr>
            <a:r>
              <a:rPr lang="en-US" dirty="0"/>
              <a:t>And last, we’ll talk about ways to manage your troops’ cookie inventory</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3CAA5598-CAF2-44EB-AE12-77321B1DA8BB}" type="slidenum">
              <a:rPr lang="en-US" smtClean="0"/>
              <a:t>3</a:t>
            </a:fld>
            <a:endParaRPr lang="en-US"/>
          </a:p>
        </p:txBody>
      </p:sp>
    </p:spTree>
    <p:extLst>
      <p:ext uri="{BB962C8B-B14F-4D97-AF65-F5344CB8AC3E}">
        <p14:creationId xmlns:p14="http://schemas.microsoft.com/office/powerpoint/2010/main" val="2371910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Girl Scout cookie favorites are back for another year! We’ll have nine cookie </a:t>
            </a:r>
            <a:r>
              <a:rPr lang="en-US"/>
              <a:t>varieties</a:t>
            </a:r>
            <a:r>
              <a:rPr lang="en-US" dirty="0"/>
              <a:t>, all at $6 per package. You can view the nutritional and allergen information on cookie central, on the </a:t>
            </a:r>
            <a:r>
              <a:rPr lang="en-US"/>
              <a:t>cookie </a:t>
            </a:r>
            <a:r>
              <a:rPr lang="en-US" dirty="0"/>
              <a:t>order card, and </a:t>
            </a:r>
            <a:r>
              <a:rPr lang="en-US"/>
              <a:t>in</a:t>
            </a:r>
            <a:r>
              <a:rPr lang="en-US" dirty="0"/>
              <a:t> Smart Cookies too. All cookies are certified kosher and Halal. We do have an update on a cookie that will be retiring. 2025 will be the final year for the Toast YAY. While we say goodbye to the Toast YAY after this season, we’ll welcome a new cookie to our line up in 2026! </a:t>
            </a:r>
          </a:p>
        </p:txBody>
      </p:sp>
      <p:sp>
        <p:nvSpPr>
          <p:cNvPr id="4" name="Slide Number Placeholder 3"/>
          <p:cNvSpPr>
            <a:spLocks noGrp="1"/>
          </p:cNvSpPr>
          <p:nvPr>
            <p:ph type="sldNum" sz="quarter" idx="5"/>
          </p:nvPr>
        </p:nvSpPr>
        <p:spPr/>
        <p:txBody>
          <a:bodyPr/>
          <a:lstStyle/>
          <a:p>
            <a:fld id="{0095DCC3-D503-4CEA-A47D-D33287BE5C2C}" type="slidenum">
              <a:rPr lang="en-US" smtClean="0"/>
              <a:t>4</a:t>
            </a:fld>
            <a:endParaRPr lang="en-US"/>
          </a:p>
        </p:txBody>
      </p:sp>
    </p:spTree>
    <p:extLst>
      <p:ext uri="{BB962C8B-B14F-4D97-AF65-F5344CB8AC3E}">
        <p14:creationId xmlns:p14="http://schemas.microsoft.com/office/powerpoint/2010/main" val="408116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latin typeface="Girl Scout Display Light"/>
                <a:ea typeface="Calibri" panose="020F0502020204030204" pitchFamily="34" charset="0"/>
                <a:cs typeface="Times New Roman" panose="02020603050405020304" pitchFamily="18" charset="0"/>
              </a:rPr>
              <a:t>The initial </a:t>
            </a:r>
            <a:r>
              <a:rPr lang="en-US" sz="2000">
                <a:latin typeface="Girl Scout Display Light"/>
                <a:ea typeface="Calibri" panose="020F0502020204030204" pitchFamily="34" charset="0"/>
                <a:cs typeface="Times New Roman" panose="02020603050405020304" pitchFamily="18" charset="0"/>
              </a:rPr>
              <a:t>cookie </a:t>
            </a:r>
            <a:r>
              <a:rPr lang="en-US" sz="2000" dirty="0">
                <a:latin typeface="Girl Scout Display Light"/>
                <a:ea typeface="Calibri" panose="020F0502020204030204" pitchFamily="34" charset="0"/>
                <a:cs typeface="Times New Roman" panose="02020603050405020304" pitchFamily="18" charset="0"/>
              </a:rPr>
              <a:t>order, is an opportunity for troops to order their initial supply of cookies to have on hand to sell on Go Day. With the initial order, it is amazing to think that in the span of </a:t>
            </a:r>
            <a:r>
              <a:rPr lang="en-US" sz="2000" b="1" i="1" dirty="0">
                <a:latin typeface="Girl Scout Display Light"/>
                <a:ea typeface="Calibri" panose="020F0502020204030204" pitchFamily="34" charset="0"/>
                <a:cs typeface="Times New Roman" panose="02020603050405020304" pitchFamily="18" charset="0"/>
              </a:rPr>
              <a:t>just one week, </a:t>
            </a:r>
            <a:r>
              <a:rPr lang="en-US" sz="2000" dirty="0">
                <a:latin typeface="Girl Scout Display Light"/>
                <a:ea typeface="Calibri" panose="020F0502020204030204" pitchFamily="34" charset="0"/>
                <a:cs typeface="Times New Roman" panose="02020603050405020304" pitchFamily="18" charset="0"/>
              </a:rPr>
              <a:t>millions of packages of cookies get delivered across River Valleys to our troops and cookie cupboards. It takes the partnership of our delivery crews, volunteers, and staff (and a little magic) to make it all happen in that short timeframe.  Last year, nearly 70% of all cookies sold were distributed through the initial order! </a:t>
            </a:r>
          </a:p>
          <a:p>
            <a:endParaRPr lang="en-US" sz="2000" dirty="0">
              <a:latin typeface="Girl Scout Display Light"/>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2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Girl Scout Display Light"/>
                <a:ea typeface="Calibri" panose="020F0502020204030204" pitchFamily="34" charset="0"/>
                <a:cs typeface="Times New Roman" panose="02020603050405020304" pitchFamily="18" charset="0"/>
              </a:rPr>
              <a:t>You can begin entering your initial cookie order in Smart Cookies once you’ve received access </a:t>
            </a:r>
            <a:r>
              <a:rPr lang="en-US" sz="1800">
                <a:latin typeface="Girl Scout Display Light"/>
                <a:ea typeface="Calibri" panose="020F0502020204030204" pitchFamily="34" charset="0"/>
                <a:cs typeface="Times New Roman" panose="02020603050405020304" pitchFamily="18" charset="0"/>
              </a:rPr>
              <a:t>the week of</a:t>
            </a:r>
            <a:r>
              <a:rPr lang="en-US" sz="1800" dirty="0">
                <a:latin typeface="Girl Scout Display Light"/>
                <a:ea typeface="Calibri" panose="020F0502020204030204" pitchFamily="34" charset="0"/>
                <a:cs typeface="Times New Roman" panose="02020603050405020304" pitchFamily="18" charset="0"/>
              </a:rPr>
              <a:t> December 16. The initial cookie order deadline is January 24. The Cookie Calculator has been updated to provide recommendations on the initial order for both new and returning troops. The recommendation for returning troops will be based on their PGA from 2024. For new troops, the recommendation will be based on the Per Girl Average of your troop’s Girl Scout Grade level. Before the deadline, work with your families to determine how their Girl Scouts plan to sell cookies – online, in-person, or a combination of both. If they want to have cookies in hand on Go Day or if they intend to sell the gluten-free cookies, you will need to place an initial order. </a:t>
            </a:r>
            <a:r>
              <a:rPr lang="en-US" sz="1800" dirty="0">
                <a:latin typeface="Girl Scout Display Light"/>
              </a:rPr>
              <a:t>T</a:t>
            </a:r>
            <a:r>
              <a:rPr lang="en-US" dirty="0"/>
              <a:t>roops who meet the Initial Order requirements will receive an Initial Order reward, the Ta-Ta Toast Yay patch for all girls selling. All troops that follow the Cookie Calculator recommendation will also be entered into a drawing to be randomly selected to win Panda Pom-Pom hats for the entire troop! Winners will be announced in The Cookie Press.</a:t>
            </a:r>
            <a:endParaRPr lang="en-US" sz="1900" dirty="0">
              <a:latin typeface="Girl Scout Display Ligh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6</a:t>
            </a:fld>
            <a:endParaRPr lang="en-US"/>
          </a:p>
        </p:txBody>
      </p:sp>
    </p:spTree>
    <p:extLst>
      <p:ext uri="{BB962C8B-B14F-4D97-AF65-F5344CB8AC3E}">
        <p14:creationId xmlns:p14="http://schemas.microsoft.com/office/powerpoint/2010/main" val="4004685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October, we offered troops a chance to place their pre-order for the gluten-free caramel chocolate chip cookies. </a:t>
            </a:r>
          </a:p>
          <a:p>
            <a:endParaRPr lang="en-US" dirty="0"/>
          </a:p>
          <a:p>
            <a:r>
              <a:rPr lang="en-US" dirty="0"/>
              <a:t>For troops that did place a pre-order, an email reminder with your order quantity will be sent in early January. When troops complete their Initial Order, they can decrease the order if needed. </a:t>
            </a:r>
          </a:p>
          <a:p>
            <a:endParaRPr lang="en-US" dirty="0"/>
          </a:p>
          <a:p>
            <a:r>
              <a:rPr lang="en-US" dirty="0"/>
              <a:t>It’s important to note that you will need include the number of cases of GF Caramel Chocolate Chip cookies you pre-ordered in your IO in Smart Cookies. For new troops or troops that did not place a pre-order, there will be a two case per troop limit. However, if your troop does need more than two cases, we’ll grant exceptions to the two-case limit if we have any extra supply left after the Initial Order deadline. Watch for details on this exception process coming in The Cookie Press in January. Remember, we do not guarantee that the gluten-free will be in stock in cookie cupboards. If we do have a supply at cupboards, we’ll announce the info also in The Cookie Press.</a:t>
            </a:r>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7</a:t>
            </a:fld>
            <a:endParaRPr lang="en-US"/>
          </a:p>
        </p:txBody>
      </p:sp>
    </p:spTree>
    <p:extLst>
      <p:ext uri="{BB962C8B-B14F-4D97-AF65-F5344CB8AC3E}">
        <p14:creationId xmlns:p14="http://schemas.microsoft.com/office/powerpoint/2010/main" val="1344903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Initial Order deliveries will happen the week of February 13-20. </a:t>
            </a:r>
          </a:p>
          <a:p>
            <a:endParaRPr lang="en-US" dirty="0"/>
          </a:p>
          <a:p>
            <a:r>
              <a:rPr lang="en-US" dirty="0">
                <a:cs typeface="Calibri"/>
              </a:rPr>
              <a:t>There are 2 types of deliveries; Mega Drops, which are held in our larger Metro Areas, including the Twin Cities, Rochester, and Mankato.  Mini Drops serve our non-metro areas. </a:t>
            </a:r>
          </a:p>
          <a:p>
            <a:r>
              <a:rPr lang="en-US" dirty="0">
                <a:cs typeface="Calibri"/>
              </a:rPr>
              <a:t>If you are unsure of which you are, </a:t>
            </a:r>
            <a:r>
              <a:rPr lang="en-US" dirty="0"/>
              <a:t>check out the Community Delivery /Cupboard handout on Cookie Central, reach out to your Community Product Leader, or connect with our staff.</a:t>
            </a:r>
            <a:endParaRPr lang="en-US" dirty="0">
              <a:cs typeface="Calibri"/>
            </a:endParaRPr>
          </a:p>
          <a:p>
            <a:endParaRPr lang="en-US" dirty="0"/>
          </a:p>
          <a:p>
            <a:r>
              <a:rPr lang="en-US" dirty="0">
                <a:cs typeface="Calibri"/>
              </a:rPr>
              <a:t>As a troop cookie volunteer, you’ll coordinate picking up the cookies and then distributing them to the troop families. As we get closer to the delivery timeframe, we’ll share reminders on what to expect at these deliveries in The Cookie Press. </a:t>
            </a:r>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8</a:t>
            </a:fld>
            <a:endParaRPr lang="en-US"/>
          </a:p>
        </p:txBody>
      </p:sp>
    </p:spTree>
    <p:extLst>
      <p:ext uri="{BB962C8B-B14F-4D97-AF65-F5344CB8AC3E}">
        <p14:creationId xmlns:p14="http://schemas.microsoft.com/office/powerpoint/2010/main" val="217032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Girl Scout Display Light"/>
                <a:ea typeface="Calibri"/>
                <a:cs typeface="Times New Roman" panose="02020603050405020304" pitchFamily="18" charset="0"/>
              </a:rPr>
              <a:t>When it comes to picking up additional cookies after the initial order, you can make a visit to a Cookie Cupboard.</a:t>
            </a:r>
            <a:endParaRPr lang="en-US" dirty="0">
              <a:latin typeface="Calibri" panose="020F0502020204030204"/>
              <a:ea typeface="Calibri"/>
              <a:cs typeface="Calibri" panose="020F0502020204030204"/>
            </a:endParaRPr>
          </a:p>
          <a:p>
            <a:pPr>
              <a:lnSpc>
                <a:spcPct val="107000"/>
              </a:lnSpc>
              <a:spcAft>
                <a:spcPts val="815"/>
              </a:spcAft>
            </a:pPr>
            <a:r>
              <a:rPr lang="en-US" sz="1800" dirty="0">
                <a:latin typeface="Girl Scout Display Light"/>
                <a:ea typeface="Calibri"/>
                <a:cs typeface="Times New Roman" panose="02020603050405020304" pitchFamily="18" charset="0"/>
              </a:rPr>
              <a:t>We feature the 3 types of cupboards. </a:t>
            </a:r>
            <a:endParaRPr lang="en-US" dirty="0">
              <a:latin typeface="Calibri" panose="020F0502020204030204"/>
              <a:ea typeface="Calibri"/>
              <a:cs typeface="Calibri"/>
            </a:endParaRPr>
          </a:p>
          <a:p>
            <a:pPr>
              <a:lnSpc>
                <a:spcPct val="107000"/>
              </a:lnSpc>
              <a:spcAft>
                <a:spcPts val="815"/>
              </a:spcAft>
            </a:pPr>
            <a:r>
              <a:rPr lang="en-US" sz="1800" dirty="0">
                <a:latin typeface="Girl Scout Display Light"/>
                <a:ea typeface="Calibri"/>
                <a:cs typeface="Times New Roman" panose="02020603050405020304" pitchFamily="18" charset="0"/>
              </a:rPr>
              <a:t>The council cupboards (both on-demand and express) are managed by River Valleys staff or one of our cookie delivery agents. Council cupboards are open to all River Valleys Troops. Most troops will utilize this type of cupboard.</a:t>
            </a:r>
            <a:endParaRPr lang="en-US" dirty="0">
              <a:cs typeface="Calibri"/>
            </a:endParaRPr>
          </a:p>
          <a:p>
            <a:pPr>
              <a:lnSpc>
                <a:spcPct val="107000"/>
              </a:lnSpc>
              <a:spcAft>
                <a:spcPts val="815"/>
              </a:spcAft>
            </a:pPr>
            <a:r>
              <a:rPr lang="en-US" sz="1800" dirty="0">
                <a:latin typeface="Girl Scout Display Light"/>
                <a:ea typeface="Calibri"/>
                <a:cs typeface="Times New Roman" panose="02020603050405020304" pitchFamily="18" charset="0"/>
              </a:rPr>
              <a:t>The Regional cupboards are in our non-metro communities are managed by volunteers. </a:t>
            </a:r>
            <a:endParaRPr lang="en-US" dirty="0">
              <a:latin typeface="Calibri" panose="020F0502020204030204"/>
              <a:ea typeface="Calibri"/>
              <a:cs typeface="Calibri" panose="020F0502020204030204"/>
            </a:endParaRPr>
          </a:p>
          <a:p>
            <a:pPr>
              <a:lnSpc>
                <a:spcPct val="107000"/>
              </a:lnSpc>
              <a:spcAft>
                <a:spcPts val="815"/>
              </a:spcAft>
            </a:pPr>
            <a:endParaRPr lang="en-US" sz="1800" dirty="0">
              <a:latin typeface="Girl Scout Display Light"/>
              <a:ea typeface="Calibri"/>
              <a:cs typeface="Times New Roman" panose="02020603050405020304" pitchFamily="18" charset="0"/>
            </a:endParaRPr>
          </a:p>
          <a:p>
            <a:pPr>
              <a:lnSpc>
                <a:spcPct val="107000"/>
              </a:lnSpc>
              <a:spcAft>
                <a:spcPts val="815"/>
              </a:spcAft>
            </a:pPr>
            <a:r>
              <a:rPr lang="en-US" sz="1800" dirty="0">
                <a:latin typeface="Girl Scout Display Light"/>
                <a:ea typeface="Calibri"/>
                <a:cs typeface="Times New Roman" panose="02020603050405020304" pitchFamily="18" charset="0"/>
              </a:rPr>
              <a:t>The hours, location, and details for all COUNCIL cupboards will be posted on Cookie Central prior to GO DAY. </a:t>
            </a:r>
          </a:p>
          <a:p>
            <a:pPr>
              <a:lnSpc>
                <a:spcPct val="107000"/>
              </a:lnSpc>
              <a:spcAft>
                <a:spcPts val="815"/>
              </a:spcAft>
            </a:pPr>
            <a:endParaRPr lang="en-US" sz="1800" dirty="0">
              <a:latin typeface="Girl Scout Display Light"/>
              <a:ea typeface="Calibri"/>
              <a:cs typeface="Times New Roman" panose="02020603050405020304" pitchFamily="18" charset="0"/>
            </a:endParaRPr>
          </a:p>
          <a:p>
            <a:pPr>
              <a:lnSpc>
                <a:spcPct val="107000"/>
              </a:lnSpc>
              <a:spcAft>
                <a:spcPts val="815"/>
              </a:spcAft>
            </a:pPr>
            <a:r>
              <a:rPr lang="en-US" sz="1800" dirty="0">
                <a:latin typeface="Girl Scout Display Light"/>
                <a:ea typeface="Calibri"/>
                <a:cs typeface="Times New Roman" panose="02020603050405020304" pitchFamily="18" charset="0"/>
              </a:rPr>
              <a:t>Cookie Central also features our cookie inventory dashboard for the council cupboard locations, which will show the cookie varieties that are in stock, or alert if a variety is low or out of stock. </a:t>
            </a:r>
          </a:p>
          <a:p>
            <a:pPr marL="0" marR="0" lvl="0" indent="0" algn="l" defTabSz="914400" rtl="0" eaLnBrk="1" fontAlgn="auto" latinLnBrk="0" hangingPunct="1">
              <a:lnSpc>
                <a:spcPct val="107000"/>
              </a:lnSpc>
              <a:spcBef>
                <a:spcPts val="0"/>
              </a:spcBef>
              <a:spcAft>
                <a:spcPts val="815"/>
              </a:spcAft>
              <a:buClrTx/>
              <a:buSzTx/>
              <a:buFontTx/>
              <a:buNone/>
              <a:tabLst/>
              <a:defRPr/>
            </a:pPr>
            <a:endParaRPr lang="en-US" sz="1800" dirty="0">
              <a:latin typeface="Times New Roman" panose="02020603050405020304" pitchFamily="18" charset="0"/>
              <a:ea typeface="Times New Roman" panose="02020603050405020304" pitchFamily="18" charset="0"/>
            </a:endParaRPr>
          </a:p>
          <a:p>
            <a:r>
              <a:rPr lang="en-US" sz="1800" dirty="0">
                <a:latin typeface="Girl Scout Display Light"/>
                <a:ea typeface="Calibri"/>
                <a:cs typeface="Times New Roman" panose="02020603050405020304" pitchFamily="18" charset="0"/>
              </a:rPr>
              <a:t> If your community utilizes a Regional Cupboard, your Community Product Leader will inform you of the location and the contact information. If you haven't received this information or know who that individual is, please reach out to us. The Regional Cupboards hours will also be posted on your troop Smart Cookies dashboard in February for reference.</a:t>
            </a:r>
            <a:endParaRPr lang="en-US" sz="1800" dirty="0">
              <a:latin typeface="Girl Scout Display Light"/>
              <a:ea typeface="Calibri"/>
            </a:endParaRPr>
          </a:p>
          <a:p>
            <a:pPr>
              <a:lnSpc>
                <a:spcPct val="107000"/>
              </a:lnSpc>
              <a:spcAft>
                <a:spcPts val="815"/>
              </a:spcAft>
            </a:pPr>
            <a:endParaRPr lang="en-US" sz="1800" dirty="0">
              <a:latin typeface="Girl Scout Display Light"/>
              <a:ea typeface="Calibri"/>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15"/>
              </a:spcAft>
              <a:buClrTx/>
              <a:buSzTx/>
              <a:buFontTx/>
              <a:buNone/>
              <a:tabLst/>
              <a:defRPr/>
            </a:pPr>
            <a:r>
              <a:rPr lang="en-US" sz="1800" dirty="0">
                <a:latin typeface="Girl Scout Display Light"/>
                <a:ea typeface="Calibri"/>
                <a:cs typeface="Times New Roman" panose="02020603050405020304" pitchFamily="18" charset="0"/>
              </a:rPr>
              <a:t>Troops can still pick up cookies by the case or package, except at our council express locations.  </a:t>
            </a:r>
            <a:r>
              <a:rPr lang="en-US" sz="1800" dirty="0">
                <a:latin typeface="Times New Roman" panose="02020603050405020304" pitchFamily="18" charset="0"/>
                <a:ea typeface="Times New Roman" panose="02020603050405020304" pitchFamily="18" charset="0"/>
              </a:rPr>
              <a:t>Keep an eye on </a:t>
            </a:r>
            <a:r>
              <a:rPr lang="en-US" sz="1800" b="1" dirty="0">
                <a:latin typeface="Times New Roman" panose="02020603050405020304" pitchFamily="18" charset="0"/>
                <a:ea typeface="Times New Roman" panose="02020603050405020304" pitchFamily="18" charset="0"/>
              </a:rPr>
              <a:t>The Cookie Press</a:t>
            </a:r>
            <a:r>
              <a:rPr lang="en-US" sz="1800" dirty="0">
                <a:latin typeface="Times New Roman" panose="02020603050405020304" pitchFamily="18" charset="0"/>
                <a:ea typeface="Times New Roman" panose="02020603050405020304" pitchFamily="18" charset="0"/>
              </a:rPr>
              <a:t> for an announcement regarding cookie exchanges.  We’re still working on the dates and the details for the exchanges. This will NOT happen within the first two weeks of the season. Exchanges will be limited to </a:t>
            </a:r>
            <a:r>
              <a:rPr lang="en-US" sz="1800" b="1" dirty="0">
                <a:latin typeface="Times New Roman" panose="02020603050405020304" pitchFamily="18" charset="0"/>
                <a:ea typeface="Times New Roman" panose="02020603050405020304" pitchFamily="18" charset="0"/>
              </a:rPr>
              <a:t>full, bakery-sealed cases</a:t>
            </a:r>
            <a:r>
              <a:rPr lang="en-US" sz="1800" dirty="0">
                <a:latin typeface="Times New Roman" panose="02020603050405020304" pitchFamily="18" charset="0"/>
                <a:ea typeface="Times New Roman" panose="02020603050405020304" pitchFamily="18" charset="0"/>
              </a:rPr>
              <a:t>, so plan accordingly. And just a heads-up—</a:t>
            </a:r>
            <a:r>
              <a:rPr lang="en-US" sz="1800" b="1" dirty="0">
                <a:latin typeface="Times New Roman" panose="02020603050405020304" pitchFamily="18" charset="0"/>
                <a:ea typeface="Times New Roman" panose="02020603050405020304" pitchFamily="18" charset="0"/>
              </a:rPr>
              <a:t>Caramel Chocolate Chip cookies are not eligible for exchanges. We hope knowing exchanges will be available will help your troop to feel confident in placing an initial cookie order. </a:t>
            </a:r>
            <a:r>
              <a:rPr lang="en-US" sz="1800" b="0" dirty="0">
                <a:latin typeface="Times New Roman" panose="02020603050405020304" pitchFamily="18" charset="0"/>
                <a:ea typeface="Times New Roman" panose="02020603050405020304" pitchFamily="18" charset="0"/>
              </a:rPr>
              <a:t>All exchanges will be inspected by the cupboard staff before the volunteer or adult dropping them off leave. Any cases that are NOT sealed or have missing or other cookie packages inside will be turned away. River Valleys will also consider ending exchanges should we see frequent exchanges that are not following these guidelines.</a:t>
            </a:r>
          </a:p>
          <a:p>
            <a:pPr marL="0" marR="0" lvl="0" indent="0" algn="l" defTabSz="914400" rtl="0" eaLnBrk="1" fontAlgn="auto" latinLnBrk="0" hangingPunct="1">
              <a:lnSpc>
                <a:spcPct val="107000"/>
              </a:lnSpc>
              <a:spcBef>
                <a:spcPts val="0"/>
              </a:spcBef>
              <a:spcAft>
                <a:spcPts val="815"/>
              </a:spcAft>
              <a:buClrTx/>
              <a:buSzTx/>
              <a:buFontTx/>
              <a:buNone/>
              <a:tabLst/>
              <a:defRPr/>
            </a:pPr>
            <a:endParaRPr lang="en-US" sz="18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17">
              <a:defRPr/>
            </a:pPr>
            <a:fld id="{3CAA5598-CAF2-44EB-AE12-77321B1DA8BB}" type="slidenum">
              <a:rPr lang="en-US">
                <a:solidFill>
                  <a:prstClr val="black"/>
                </a:solidFill>
                <a:latin typeface="Calibri" panose="020F0502020204030204"/>
              </a:rPr>
              <a:pPr defTabSz="931717">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07663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D5B1C-4DDB-40AE-B8C3-9A30E4211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5D2B85-8A8F-4D61-ADBF-D02E3C9795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E7B155-8AD6-42D4-993B-11717985971E}"/>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5" name="Footer Placeholder 4">
            <a:extLst>
              <a:ext uri="{FF2B5EF4-FFF2-40B4-BE49-F238E27FC236}">
                <a16:creationId xmlns:a16="http://schemas.microsoft.com/office/drawing/2014/main" id="{C8B44883-A0A6-4E4C-A9E6-9B4C15735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57524-7547-4CB1-A36B-293BC61D60EE}"/>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1731358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9886C-1A96-4921-879E-FA1BBAB8CA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153E4-95EA-4353-B68D-3E50D2EF8B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67039-381B-4BF2-B962-372E9331BB8B}"/>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5" name="Footer Placeholder 4">
            <a:extLst>
              <a:ext uri="{FF2B5EF4-FFF2-40B4-BE49-F238E27FC236}">
                <a16:creationId xmlns:a16="http://schemas.microsoft.com/office/drawing/2014/main" id="{B0EEBAA0-D700-4290-B482-65BC39939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97152-877E-4A36-8BB8-24FE1C21A851}"/>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169552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828C65-762E-42EA-B9B7-F3B64C0BD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AC0E6-5734-4A6F-9F82-B42F37DF7B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64044-B162-4AB3-82DC-E656B40012A2}"/>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5" name="Footer Placeholder 4">
            <a:extLst>
              <a:ext uri="{FF2B5EF4-FFF2-40B4-BE49-F238E27FC236}">
                <a16:creationId xmlns:a16="http://schemas.microsoft.com/office/drawing/2014/main" id="{F7BB1B7E-E279-4459-ADB0-3F624AABB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3EC43-5515-49EE-80B3-D6F2C8B92DE9}"/>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1772768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999744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305602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88962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154176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711231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6947-5C44-4277-B61D-48D5299EE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4E9080-D7EF-4A0C-9A57-85C637B534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A7D-B639-40D7-AC8D-92406186780C}"/>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5" name="Footer Placeholder 4">
            <a:extLst>
              <a:ext uri="{FF2B5EF4-FFF2-40B4-BE49-F238E27FC236}">
                <a16:creationId xmlns:a16="http://schemas.microsoft.com/office/drawing/2014/main" id="{6A81D154-9BF8-494E-ACFE-B77F83B89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63314-4406-4196-A70C-E41CBCDE3E7A}"/>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27210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3F21-79C3-45FE-B385-30282F28BA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15856F-2EAA-4858-81C8-B1C914A60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314341-8517-430B-8828-907E8932974F}"/>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5" name="Footer Placeholder 4">
            <a:extLst>
              <a:ext uri="{FF2B5EF4-FFF2-40B4-BE49-F238E27FC236}">
                <a16:creationId xmlns:a16="http://schemas.microsoft.com/office/drawing/2014/main" id="{3838A6C4-EB38-41BA-B8D9-AB75A1A66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35A2B-F9A4-4913-9995-2E82CFFAFEBF}"/>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154402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6159-DA14-4B16-8363-201BE5733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10E77-CF37-4E92-81DB-F5859C3E7B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A351BD-6686-44FE-86C5-2C73243788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29001C-AE3E-49B0-B6DA-D4F4C1B6B3E9}"/>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6" name="Footer Placeholder 5">
            <a:extLst>
              <a:ext uri="{FF2B5EF4-FFF2-40B4-BE49-F238E27FC236}">
                <a16:creationId xmlns:a16="http://schemas.microsoft.com/office/drawing/2014/main" id="{E868C7E9-A64B-40CE-A428-244735914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6F2DF-8492-485F-A33C-4D5CA3C83AE1}"/>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295773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9CE1-7DA7-4A2F-9DFF-61195BFD4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435D89-E810-42E1-A6BD-A848B6A3EE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B9052-DC82-4DD2-B0C2-067FAA14F0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7E118-4112-4A32-A9A9-C05BD4D709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650461-9593-4BD5-851A-0EE90DFC6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5DD8D1-36BD-4ED0-9465-735718714AB1}"/>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8" name="Footer Placeholder 7">
            <a:extLst>
              <a:ext uri="{FF2B5EF4-FFF2-40B4-BE49-F238E27FC236}">
                <a16:creationId xmlns:a16="http://schemas.microsoft.com/office/drawing/2014/main" id="{AEED0A52-0933-47DD-B52E-B7D846E7EB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EA89A8-C44C-47E4-83B1-84D34CC80C62}"/>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4843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8279B-EF01-48FE-AFFA-9342BAEFD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844FB3-3530-4641-A597-E893E4341B6E}"/>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4" name="Footer Placeholder 3">
            <a:extLst>
              <a:ext uri="{FF2B5EF4-FFF2-40B4-BE49-F238E27FC236}">
                <a16:creationId xmlns:a16="http://schemas.microsoft.com/office/drawing/2014/main" id="{02C4622E-519F-4CE5-A60F-8E86D051CC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922BAB-B36D-4EAD-8645-591F7DF9F419}"/>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359366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26B075-A3B8-4D92-A550-54502427591F}"/>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3" name="Footer Placeholder 2">
            <a:extLst>
              <a:ext uri="{FF2B5EF4-FFF2-40B4-BE49-F238E27FC236}">
                <a16:creationId xmlns:a16="http://schemas.microsoft.com/office/drawing/2014/main" id="{A8DF951C-1C0B-4EAB-8D97-5753F06F54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4469D0-3848-4071-8D42-E451558F4AFA}"/>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635104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FBC0-882B-495B-9759-ACD020257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8DE51D-D16D-4AA7-8176-9924DF2BF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E90842-24B0-485B-8661-01F86B199B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7C4A8E-9B40-4F53-943F-05A8BC45AE55}"/>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6" name="Footer Placeholder 5">
            <a:extLst>
              <a:ext uri="{FF2B5EF4-FFF2-40B4-BE49-F238E27FC236}">
                <a16:creationId xmlns:a16="http://schemas.microsoft.com/office/drawing/2014/main" id="{716A0636-7B61-458F-9854-C8A74971E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88C8D-C469-4BFE-8C6B-C97746526F2A}"/>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3125372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F953-FB7B-4F9E-9BD5-2A77BC622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23B47B-FA65-4F54-A1BE-960464FBA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80270A-6F5E-4F97-90C0-D432C57AF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641FC-93D1-4D3A-BC27-FB8452946289}"/>
              </a:ext>
            </a:extLst>
          </p:cNvPr>
          <p:cNvSpPr>
            <a:spLocks noGrp="1"/>
          </p:cNvSpPr>
          <p:nvPr>
            <p:ph type="dt" sz="half" idx="10"/>
          </p:nvPr>
        </p:nvSpPr>
        <p:spPr/>
        <p:txBody>
          <a:bodyPr/>
          <a:lstStyle/>
          <a:p>
            <a:fld id="{5C1456CB-934F-45D6-855F-96363A3DACDE}" type="datetimeFigureOut">
              <a:rPr lang="en-US" smtClean="0"/>
              <a:t>1/2/2025</a:t>
            </a:fld>
            <a:endParaRPr lang="en-US"/>
          </a:p>
        </p:txBody>
      </p:sp>
      <p:sp>
        <p:nvSpPr>
          <p:cNvPr id="6" name="Footer Placeholder 5">
            <a:extLst>
              <a:ext uri="{FF2B5EF4-FFF2-40B4-BE49-F238E27FC236}">
                <a16:creationId xmlns:a16="http://schemas.microsoft.com/office/drawing/2014/main" id="{E1AEA3DA-75E6-4C5D-B7B7-C44AC7D9CE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0ADE5-446D-45F4-94F5-0926E031E636}"/>
              </a:ext>
            </a:extLst>
          </p:cNvPr>
          <p:cNvSpPr>
            <a:spLocks noGrp="1"/>
          </p:cNvSpPr>
          <p:nvPr>
            <p:ph type="sldNum" sz="quarter" idx="12"/>
          </p:nvPr>
        </p:nvSpPr>
        <p:spPr/>
        <p:txBody>
          <a:bodyPr/>
          <a:lstStyle/>
          <a:p>
            <a:fld id="{A661A1DF-E8CB-41B8-8439-7BAD5C121DA9}" type="slidenum">
              <a:rPr lang="en-US" smtClean="0"/>
              <a:t>‹#›</a:t>
            </a:fld>
            <a:endParaRPr lang="en-US"/>
          </a:p>
        </p:txBody>
      </p:sp>
    </p:spTree>
    <p:extLst>
      <p:ext uri="{BB962C8B-B14F-4D97-AF65-F5344CB8AC3E}">
        <p14:creationId xmlns:p14="http://schemas.microsoft.com/office/powerpoint/2010/main" val="412193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E36297-46D9-44B5-ABA9-62E8AC1A6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F046D-B262-48EA-8803-C6B1746BF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6B001-2415-4B26-BFD5-2514AF7E2B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1456CB-934F-45D6-855F-96363A3DACDE}" type="datetimeFigureOut">
              <a:rPr lang="en-US" smtClean="0"/>
              <a:t>1/2/2025</a:t>
            </a:fld>
            <a:endParaRPr lang="en-US"/>
          </a:p>
        </p:txBody>
      </p:sp>
      <p:sp>
        <p:nvSpPr>
          <p:cNvPr id="5" name="Footer Placeholder 4">
            <a:extLst>
              <a:ext uri="{FF2B5EF4-FFF2-40B4-BE49-F238E27FC236}">
                <a16:creationId xmlns:a16="http://schemas.microsoft.com/office/drawing/2014/main" id="{DD7059EE-41BF-4859-887E-4FE688972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790280-A1F3-4428-928C-8E0484238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1A1DF-E8CB-41B8-8439-7BAD5C121DA9}" type="slidenum">
              <a:rPr lang="en-US" smtClean="0"/>
              <a:t>‹#›</a:t>
            </a:fld>
            <a:endParaRPr lang="en-US"/>
          </a:p>
        </p:txBody>
      </p:sp>
    </p:spTree>
    <p:extLst>
      <p:ext uri="{BB962C8B-B14F-4D97-AF65-F5344CB8AC3E}">
        <p14:creationId xmlns:p14="http://schemas.microsoft.com/office/powerpoint/2010/main" val="3829150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Program%20Family%20Guide.pdf"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s://abcsmartcookies.com/"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hyperlink" Target="https://www.girlscoutsrv.org/en/members/for-girl-scouts-and-families/cookie-central.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hyperlink" Target="https://www.cookiecalculator.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girlscoutsrv.org/en/members/for-volunteers/articles/the-cookie-press.html"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www.girlscoutsrv.org/en/members/for-volunteers/articles/the-cookie-press.html"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hyperlink" Target="https://www.girlscoutsrv.org/en/members/for-girl-scouts-and-families/cookie-central.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B135-AB36-8640-B044-25A549451554}"/>
              </a:ext>
            </a:extLst>
          </p:cNvPr>
          <p:cNvSpPr>
            <a:spLocks noGrp="1"/>
          </p:cNvSpPr>
          <p:nvPr>
            <p:ph type="title"/>
          </p:nvPr>
        </p:nvSpPr>
        <p:spPr>
          <a:xfrm>
            <a:off x="838200" y="1714692"/>
            <a:ext cx="10557353" cy="2543579"/>
          </a:xfrm>
        </p:spPr>
        <p:txBody>
          <a:bodyPr anchor="ctr">
            <a:normAutofit fontScale="90000"/>
          </a:bodyPr>
          <a:lstStyle/>
          <a:p>
            <a:pPr algn="ctr"/>
            <a:r>
              <a:rPr lang="en-US" sz="6000" b="1" dirty="0">
                <a:latin typeface="Girl Scout Text Book"/>
              </a:rPr>
              <a:t>2025 Troop Cookie </a:t>
            </a:r>
            <a:br>
              <a:rPr lang="en-US" sz="6000" b="1" dirty="0">
                <a:latin typeface="Girl Scout Text Book"/>
              </a:rPr>
            </a:br>
            <a:r>
              <a:rPr lang="en-US" sz="6000" b="1" dirty="0">
                <a:latin typeface="Girl Scout Text Book"/>
              </a:rPr>
              <a:t>Manager Training</a:t>
            </a:r>
            <a:br>
              <a:rPr lang="en-US" sz="6000" b="1" dirty="0">
                <a:latin typeface="Girl Scout Text Book"/>
              </a:rPr>
            </a:br>
            <a:br>
              <a:rPr lang="en-US" sz="6000" b="1" dirty="0">
                <a:latin typeface="Girl Scout Text Book"/>
              </a:rPr>
            </a:br>
            <a:r>
              <a:rPr lang="en-US" sz="4900" dirty="0">
                <a:latin typeface="Girl Scout Display Light"/>
              </a:rPr>
              <a:t>Managing the Cookies</a:t>
            </a:r>
          </a:p>
        </p:txBody>
      </p:sp>
    </p:spTree>
    <p:extLst>
      <p:ext uri="{BB962C8B-B14F-4D97-AF65-F5344CB8AC3E}">
        <p14:creationId xmlns:p14="http://schemas.microsoft.com/office/powerpoint/2010/main" val="2485852350"/>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2992B-6147-4529-9EAC-6AC8D67BBC98}"/>
              </a:ext>
            </a:extLst>
          </p:cNvPr>
          <p:cNvSpPr>
            <a:spLocks noGrp="1"/>
          </p:cNvSpPr>
          <p:nvPr>
            <p:ph type="title"/>
          </p:nvPr>
        </p:nvSpPr>
        <p:spPr>
          <a:xfrm>
            <a:off x="485568" y="430205"/>
            <a:ext cx="9477423" cy="1325563"/>
          </a:xfrm>
        </p:spPr>
        <p:txBody>
          <a:bodyPr>
            <a:normAutofit/>
          </a:bodyPr>
          <a:lstStyle/>
          <a:p>
            <a:r>
              <a:rPr lang="en-US" sz="3600" dirty="0">
                <a:latin typeface="Girl Scout Text Book"/>
              </a:rPr>
              <a:t>Top Tips for Cookie Inventory Management</a:t>
            </a:r>
          </a:p>
        </p:txBody>
      </p:sp>
      <p:sp>
        <p:nvSpPr>
          <p:cNvPr id="3" name="Content Placeholder 2">
            <a:extLst>
              <a:ext uri="{FF2B5EF4-FFF2-40B4-BE49-F238E27FC236}">
                <a16:creationId xmlns:a16="http://schemas.microsoft.com/office/drawing/2014/main" id="{62E9AED4-77AD-4F22-B426-39F1BA450B4E}"/>
              </a:ext>
            </a:extLst>
          </p:cNvPr>
          <p:cNvSpPr>
            <a:spLocks noGrp="1"/>
          </p:cNvSpPr>
          <p:nvPr>
            <p:ph sz="half" idx="2"/>
          </p:nvPr>
        </p:nvSpPr>
        <p:spPr>
          <a:xfrm>
            <a:off x="485568" y="1755768"/>
            <a:ext cx="5610432" cy="4807934"/>
          </a:xfrm>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Girl Scout Display Light"/>
              </a:rPr>
              <a:t>Maintain good records</a:t>
            </a:r>
          </a:p>
          <a:p>
            <a:pPr marL="457200" indent="-457200">
              <a:buFont typeface="Arial" panose="020B0604020202020204" pitchFamily="34" charset="0"/>
              <a:buChar char="•"/>
            </a:pPr>
            <a:r>
              <a:rPr lang="en-US" dirty="0">
                <a:latin typeface="Girl Scout Display Light"/>
              </a:rPr>
              <a:t>Collect at least 50% of money owed before providing additional inventory</a:t>
            </a:r>
          </a:p>
          <a:p>
            <a:pPr marL="457200" indent="-457200">
              <a:buFont typeface="Arial" panose="020B0604020202020204" pitchFamily="34" charset="0"/>
              <a:buChar char="•"/>
            </a:pPr>
            <a:r>
              <a:rPr lang="en-US" dirty="0">
                <a:latin typeface="Girl Scout Display Light"/>
              </a:rPr>
              <a:t>Set a firm cookie return date in each </a:t>
            </a:r>
            <a:r>
              <a:rPr lang="en-US" dirty="0">
                <a:latin typeface="Girl Scout Display Light"/>
                <a:hlinkClick r:id="rId3"/>
              </a:rPr>
              <a:t>Family Guide</a:t>
            </a:r>
            <a:r>
              <a:rPr lang="en-US" dirty="0">
                <a:latin typeface="Girl Scout Display Light"/>
              </a:rPr>
              <a:t> </a:t>
            </a:r>
          </a:p>
          <a:p>
            <a:pPr marL="457200" indent="-457200">
              <a:buFont typeface="Arial" panose="020B0604020202020204" pitchFamily="34" charset="0"/>
              <a:buChar char="•"/>
            </a:pPr>
            <a:r>
              <a:rPr lang="en-US" dirty="0">
                <a:latin typeface="Girl Scout Display Light"/>
              </a:rPr>
              <a:t>Set a cookie schedule</a:t>
            </a:r>
          </a:p>
          <a:p>
            <a:pPr marL="457200" indent="-457200">
              <a:buFont typeface="Arial" panose="020B0604020202020204" pitchFamily="34" charset="0"/>
              <a:buChar char="•"/>
            </a:pPr>
            <a:r>
              <a:rPr lang="en-US" dirty="0">
                <a:latin typeface="Girl Scout Display Light"/>
              </a:rPr>
              <a:t>Remind families cookies must be in “sell-able” condition</a:t>
            </a:r>
          </a:p>
          <a:p>
            <a:pPr marL="0" indent="0"/>
            <a:endParaRPr lang="en-US" dirty="0"/>
          </a:p>
          <a:p>
            <a:endParaRPr lang="en-US" dirty="0"/>
          </a:p>
        </p:txBody>
      </p:sp>
      <p:pic>
        <p:nvPicPr>
          <p:cNvPr id="5" name="Picture 4" descr="A group of people looking at a computer&#10;&#10;Description automatically generated with medium confidence">
            <a:extLst>
              <a:ext uri="{FF2B5EF4-FFF2-40B4-BE49-F238E27FC236}">
                <a16:creationId xmlns:a16="http://schemas.microsoft.com/office/drawing/2014/main" id="{F033E7EE-0FD2-41BB-9A3A-919DC3C8C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991" y="1755768"/>
            <a:ext cx="5736771" cy="3824514"/>
          </a:xfrm>
          <a:prstGeom prst="rect">
            <a:avLst/>
          </a:prstGeom>
        </p:spPr>
      </p:pic>
    </p:spTree>
    <p:extLst>
      <p:ext uri="{BB962C8B-B14F-4D97-AF65-F5344CB8AC3E}">
        <p14:creationId xmlns:p14="http://schemas.microsoft.com/office/powerpoint/2010/main" val="2235770630"/>
      </p:ext>
    </p:extLst>
  </p:cSld>
  <p:clrMapOvr>
    <a:masterClrMapping/>
  </p:clrMapOvr>
  <mc:AlternateContent xmlns:mc="http://schemas.openxmlformats.org/markup-compatibility/2006" xmlns:p14="http://schemas.microsoft.com/office/powerpoint/2010/main">
    <mc:Choice Requires="p14">
      <p:transition spd="slow" p14:dur="2000" advTm="99414"/>
    </mc:Choice>
    <mc:Fallback xmlns="">
      <p:transition spd="slow" advTm="9941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7EF-8F92-4134-8177-FCC622B9EE31}"/>
              </a:ext>
            </a:extLst>
          </p:cNvPr>
          <p:cNvSpPr>
            <a:spLocks noGrp="1"/>
          </p:cNvSpPr>
          <p:nvPr>
            <p:ph type="title"/>
          </p:nvPr>
        </p:nvSpPr>
        <p:spPr>
          <a:xfrm>
            <a:off x="1027611" y="25968"/>
            <a:ext cx="11164389" cy="1325563"/>
          </a:xfrm>
        </p:spPr>
        <p:txBody>
          <a:bodyPr>
            <a:normAutofit/>
          </a:bodyPr>
          <a:lstStyle/>
          <a:p>
            <a:r>
              <a:rPr lang="en-US" dirty="0">
                <a:latin typeface="Girl Scout Text Book"/>
              </a:rPr>
              <a:t>Managing Cookies Online with </a:t>
            </a:r>
            <a:r>
              <a:rPr lang="en-US" dirty="0">
                <a:latin typeface="Girl Scout Text Book"/>
                <a:hlinkClick r:id="rId3"/>
              </a:rPr>
              <a:t>Smart Cookies</a:t>
            </a:r>
            <a:endParaRPr lang="en-US" dirty="0">
              <a:latin typeface="Girl Scout Text Book"/>
            </a:endParaRPr>
          </a:p>
        </p:txBody>
      </p:sp>
      <p:sp>
        <p:nvSpPr>
          <p:cNvPr id="3" name="Content Placeholder 2">
            <a:extLst>
              <a:ext uri="{FF2B5EF4-FFF2-40B4-BE49-F238E27FC236}">
                <a16:creationId xmlns:a16="http://schemas.microsoft.com/office/drawing/2014/main" id="{1254114F-3188-4AA6-9450-DC5C2B00D23C}"/>
              </a:ext>
            </a:extLst>
          </p:cNvPr>
          <p:cNvSpPr>
            <a:spLocks noGrp="1"/>
          </p:cNvSpPr>
          <p:nvPr>
            <p:ph idx="1"/>
          </p:nvPr>
        </p:nvSpPr>
        <p:spPr>
          <a:xfrm>
            <a:off x="685800" y="1524000"/>
            <a:ext cx="7075713" cy="5146431"/>
          </a:xfrm>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Girl Scout Display Light"/>
              </a:rPr>
              <a:t>Record transfers &amp; payments weekly</a:t>
            </a:r>
          </a:p>
          <a:p>
            <a:pPr marL="457200" indent="-457200">
              <a:buFont typeface="Arial" panose="020B0604020202020204" pitchFamily="34" charset="0"/>
              <a:buChar char="•"/>
            </a:pPr>
            <a:r>
              <a:rPr lang="en-US" dirty="0">
                <a:latin typeface="Girl Scout Display Light"/>
              </a:rPr>
              <a:t>Review cupboard transfers for accuracy</a:t>
            </a:r>
          </a:p>
          <a:p>
            <a:pPr marL="457200" indent="-457200">
              <a:buFont typeface="Arial" panose="020B0604020202020204" pitchFamily="34" charset="0"/>
              <a:buChar char="•"/>
            </a:pPr>
            <a:r>
              <a:rPr lang="en-US" dirty="0">
                <a:latin typeface="Girl Scout Display Light"/>
              </a:rPr>
              <a:t>Find instructions &amp; videos in our Online Cookie Systems Guide for Volunteers on </a:t>
            </a:r>
            <a:r>
              <a:rPr lang="en-US" dirty="0">
                <a:latin typeface="Girl Scout Display Light"/>
                <a:hlinkClick r:id="rId4"/>
              </a:rPr>
              <a:t>Cookie Central</a:t>
            </a:r>
            <a:endParaRPr lang="en-US" dirty="0">
              <a:latin typeface="Girl Scout Display Light"/>
            </a:endParaRPr>
          </a:p>
          <a:p>
            <a:pPr marL="457200" indent="-457200">
              <a:buFont typeface="Arial" panose="020B0604020202020204" pitchFamily="34" charset="0"/>
              <a:buChar char="•"/>
            </a:pPr>
            <a:r>
              <a:rPr lang="en-US" dirty="0">
                <a:latin typeface="Girl Scout Display Light"/>
              </a:rPr>
              <a:t>Connect with your Community Product Leader or River Valleys staff if you have issues in </a:t>
            </a:r>
            <a:r>
              <a:rPr lang="en-US" dirty="0">
                <a:latin typeface="Girl Scout Display Light"/>
                <a:hlinkClick r:id="rId3"/>
              </a:rPr>
              <a:t>Smart Cookies</a:t>
            </a:r>
            <a:endParaRPr lang="en-US" dirty="0">
              <a:latin typeface="Girl Scout Display Light"/>
            </a:endParaRPr>
          </a:p>
        </p:txBody>
      </p:sp>
      <p:pic>
        <p:nvPicPr>
          <p:cNvPr id="4" name="Picture Placeholder 3" descr="A computer on a table&#10;&#10;Description automatically generated">
            <a:extLst>
              <a:ext uri="{FF2B5EF4-FFF2-40B4-BE49-F238E27FC236}">
                <a16:creationId xmlns:a16="http://schemas.microsoft.com/office/drawing/2014/main" id="{3F22F5A8-2295-1FFD-DBC6-ADF62A20E0A9}"/>
              </a:ext>
            </a:extLst>
          </p:cNvPr>
          <p:cNvPicPr>
            <a:picLocks noGrp="1" noChangeAspect="1"/>
          </p:cNvPicPr>
          <p:nvPr>
            <p:ph type="pic" sz="quarter" idx="16"/>
          </p:nvPr>
        </p:nvPicPr>
        <p:blipFill>
          <a:blip r:embed="rId5"/>
          <a:srcRect l="17292" r="29037" b="290"/>
          <a:stretch/>
        </p:blipFill>
        <p:spPr>
          <a:xfrm>
            <a:off x="8016241" y="1524000"/>
            <a:ext cx="4175759" cy="4363152"/>
          </a:xfrm>
        </p:spPr>
      </p:pic>
    </p:spTree>
    <p:extLst>
      <p:ext uri="{BB962C8B-B14F-4D97-AF65-F5344CB8AC3E}">
        <p14:creationId xmlns:p14="http://schemas.microsoft.com/office/powerpoint/2010/main" val="3905298165"/>
      </p:ext>
    </p:extLst>
  </p:cSld>
  <p:clrMapOvr>
    <a:masterClrMapping/>
  </p:clrMapOvr>
  <mc:AlternateContent xmlns:mc="http://schemas.openxmlformats.org/markup-compatibility/2006" xmlns:p14="http://schemas.microsoft.com/office/powerpoint/2010/main">
    <mc:Choice Requires="p14">
      <p:transition spd="slow" p14:dur="2000" advTm="79793"/>
    </mc:Choice>
    <mc:Fallback xmlns="">
      <p:transition spd="slow" advTm="797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B102-27CA-45D3-B56D-2B1178AE4B16}"/>
              </a:ext>
            </a:extLst>
          </p:cNvPr>
          <p:cNvSpPr>
            <a:spLocks noGrp="1"/>
          </p:cNvSpPr>
          <p:nvPr>
            <p:ph type="title"/>
          </p:nvPr>
        </p:nvSpPr>
        <p:spPr>
          <a:xfrm>
            <a:off x="3353142" y="0"/>
            <a:ext cx="8838857" cy="1325563"/>
          </a:xfrm>
        </p:spPr>
        <p:txBody>
          <a:bodyPr>
            <a:normAutofit/>
          </a:bodyPr>
          <a:lstStyle/>
          <a:p>
            <a:r>
              <a:rPr lang="en-US" sz="3600" dirty="0">
                <a:latin typeface="Girl Scout Text Book"/>
              </a:rPr>
              <a:t>How to Handle Extra Cookie Inventory:</a:t>
            </a:r>
          </a:p>
        </p:txBody>
      </p:sp>
      <p:sp>
        <p:nvSpPr>
          <p:cNvPr id="3" name="Content Placeholder 2">
            <a:extLst>
              <a:ext uri="{FF2B5EF4-FFF2-40B4-BE49-F238E27FC236}">
                <a16:creationId xmlns:a16="http://schemas.microsoft.com/office/drawing/2014/main" id="{44081137-3DA9-409A-9E56-D664350C80BF}"/>
              </a:ext>
            </a:extLst>
          </p:cNvPr>
          <p:cNvSpPr>
            <a:spLocks noGrp="1"/>
          </p:cNvSpPr>
          <p:nvPr>
            <p:ph sz="half" idx="2"/>
          </p:nvPr>
        </p:nvSpPr>
        <p:spPr>
          <a:xfrm>
            <a:off x="5989320" y="1686281"/>
            <a:ext cx="5293009" cy="3894407"/>
          </a:xfrm>
        </p:spPr>
        <p:txBody>
          <a:bodyPr vert="horz" lIns="91440" tIns="45720" rIns="91440" bIns="45720" rtlCol="0" anchor="t">
            <a:normAutofit/>
          </a:bodyPr>
          <a:lstStyle/>
          <a:p>
            <a:pPr marL="457200" indent="-457200">
              <a:buFont typeface="Arial" panose="020B0604020202020204" pitchFamily="34" charset="0"/>
              <a:buChar char="•"/>
            </a:pPr>
            <a:r>
              <a:rPr lang="en-US" dirty="0">
                <a:latin typeface="Girl Scout Display Light" panose="02020003000000000000" pitchFamily="18" charset="0"/>
              </a:rPr>
              <a:t>Schedule additional cookie booths or walkabouts</a:t>
            </a:r>
          </a:p>
          <a:p>
            <a:pPr marL="457200" indent="-457200">
              <a:buFont typeface="Arial" panose="020B0604020202020204" pitchFamily="34" charset="0"/>
              <a:buChar char="•"/>
            </a:pPr>
            <a:r>
              <a:rPr lang="en-US" dirty="0">
                <a:latin typeface="Girl Scout Display Light" panose="02020003000000000000" pitchFamily="18" charset="0"/>
              </a:rPr>
              <a:t>Business 2 Business sales</a:t>
            </a:r>
          </a:p>
          <a:p>
            <a:pPr marL="457200" indent="-457200">
              <a:buFont typeface="Arial" panose="020B0604020202020204" pitchFamily="34" charset="0"/>
              <a:buChar char="•"/>
            </a:pPr>
            <a:r>
              <a:rPr lang="en-US" dirty="0">
                <a:latin typeface="Girl Scout Display Light" panose="02020003000000000000" pitchFamily="18" charset="0"/>
              </a:rPr>
              <a:t>Cookie donations</a:t>
            </a:r>
          </a:p>
          <a:p>
            <a:pPr marL="457200" indent="-457200">
              <a:buFont typeface="Arial" panose="020B0604020202020204" pitchFamily="34" charset="0"/>
              <a:buChar char="•"/>
            </a:pPr>
            <a:r>
              <a:rPr lang="en-US" dirty="0">
                <a:latin typeface="Girl Scout Display Light" panose="02020003000000000000" pitchFamily="18" charset="0"/>
              </a:rPr>
              <a:t>Transfer cookies to other troops in need of inventory</a:t>
            </a:r>
          </a:p>
          <a:p>
            <a:pPr marL="457200" indent="-457200">
              <a:buFont typeface="Arial" panose="020B0604020202020204" pitchFamily="34" charset="0"/>
              <a:buChar char="•"/>
            </a:pPr>
            <a:r>
              <a:rPr lang="en-US" dirty="0">
                <a:latin typeface="Girl Scout Display Light" panose="02020003000000000000" pitchFamily="18" charset="0"/>
              </a:rPr>
              <a:t>Cookie Swap in </a:t>
            </a:r>
            <a:r>
              <a:rPr lang="en-US" dirty="0" err="1">
                <a:latin typeface="Girl Scout Display Light" panose="02020003000000000000" pitchFamily="18" charset="0"/>
              </a:rPr>
              <a:t>Rallyhood</a:t>
            </a:r>
            <a:endParaRPr lang="en-US" dirty="0">
              <a:latin typeface="Girl Scout Display Light" panose="02020003000000000000" pitchFamily="18" charset="0"/>
            </a:endParaRPr>
          </a:p>
        </p:txBody>
      </p:sp>
      <p:pic>
        <p:nvPicPr>
          <p:cNvPr id="6" name="Picture 5" descr="A picture containing snow, outdoor&#10;&#10;Description automatically generated">
            <a:extLst>
              <a:ext uri="{FF2B5EF4-FFF2-40B4-BE49-F238E27FC236}">
                <a16:creationId xmlns:a16="http://schemas.microsoft.com/office/drawing/2014/main" id="{397D100C-E7A5-4150-B6EA-17D345422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6289"/>
            <a:ext cx="5426888" cy="3614392"/>
          </a:xfrm>
          <a:prstGeom prst="rect">
            <a:avLst/>
          </a:prstGeom>
        </p:spPr>
      </p:pic>
    </p:spTree>
    <p:extLst>
      <p:ext uri="{BB962C8B-B14F-4D97-AF65-F5344CB8AC3E}">
        <p14:creationId xmlns:p14="http://schemas.microsoft.com/office/powerpoint/2010/main" val="696334022"/>
      </p:ext>
    </p:extLst>
  </p:cSld>
  <p:clrMapOvr>
    <a:masterClrMapping/>
  </p:clrMapOvr>
  <mc:AlternateContent xmlns:mc="http://schemas.openxmlformats.org/markup-compatibility/2006" xmlns:p14="http://schemas.microsoft.com/office/powerpoint/2010/main">
    <mc:Choice Requires="p14">
      <p:transition spd="slow" p14:dur="2000" advTm="59940"/>
    </mc:Choice>
    <mc:Fallback xmlns="">
      <p:transition spd="slow" advTm="5994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F21F-6FA7-4009-8B67-4F1BE3229257}"/>
              </a:ext>
            </a:extLst>
          </p:cNvPr>
          <p:cNvSpPr>
            <a:spLocks noGrp="1"/>
          </p:cNvSpPr>
          <p:nvPr>
            <p:ph type="title"/>
          </p:nvPr>
        </p:nvSpPr>
        <p:spPr>
          <a:xfrm>
            <a:off x="1079938" y="119787"/>
            <a:ext cx="6547337" cy="1325563"/>
          </a:xfrm>
        </p:spPr>
        <p:txBody>
          <a:bodyPr/>
          <a:lstStyle/>
          <a:p>
            <a:r>
              <a:rPr lang="en-US" dirty="0">
                <a:latin typeface="Girl Scout Text Book"/>
              </a:rPr>
              <a:t>Key Takeaways</a:t>
            </a:r>
          </a:p>
        </p:txBody>
      </p:sp>
      <p:sp>
        <p:nvSpPr>
          <p:cNvPr id="3" name="Content Placeholder 2">
            <a:extLst>
              <a:ext uri="{FF2B5EF4-FFF2-40B4-BE49-F238E27FC236}">
                <a16:creationId xmlns:a16="http://schemas.microsoft.com/office/drawing/2014/main" id="{09689A94-3C47-4F85-9AFE-505D11D8E433}"/>
              </a:ext>
            </a:extLst>
          </p:cNvPr>
          <p:cNvSpPr>
            <a:spLocks noGrp="1"/>
          </p:cNvSpPr>
          <p:nvPr>
            <p:ph idx="1"/>
          </p:nvPr>
        </p:nvSpPr>
        <p:spPr>
          <a:xfrm>
            <a:off x="1079937" y="1337530"/>
            <a:ext cx="6360993" cy="4910870"/>
          </a:xfrm>
        </p:spPr>
        <p:txBody>
          <a:bodyPr vert="horz" lIns="91440" tIns="45720" rIns="91440" bIns="45720" rtlCol="0" anchor="t">
            <a:normAutofit/>
          </a:bodyPr>
          <a:lstStyle/>
          <a:p>
            <a:pPr marL="457200" indent="-457200">
              <a:buFont typeface="Arial" panose="020B0604020202020204" pitchFamily="34" charset="0"/>
              <a:buChar char="•"/>
            </a:pPr>
            <a:r>
              <a:rPr lang="en-US">
                <a:latin typeface="Girl Scout Display Light" panose="02020003000000000000" pitchFamily="18" charset="0"/>
              </a:rPr>
              <a:t>The </a:t>
            </a:r>
            <a:r>
              <a:rPr lang="en-US" dirty="0">
                <a:latin typeface="Girl Scout Display Light" panose="02020003000000000000" pitchFamily="18" charset="0"/>
              </a:rPr>
              <a:t>initial </a:t>
            </a:r>
            <a:r>
              <a:rPr lang="en-US">
                <a:latin typeface="Girl Scout Display Light" panose="02020003000000000000" pitchFamily="18" charset="0"/>
              </a:rPr>
              <a:t>cookie </a:t>
            </a:r>
            <a:r>
              <a:rPr lang="en-US" dirty="0">
                <a:latin typeface="Girl Scout Display Light" panose="02020003000000000000" pitchFamily="18" charset="0"/>
              </a:rPr>
              <a:t>order</a:t>
            </a:r>
            <a:r>
              <a:rPr lang="en-US">
                <a:latin typeface="Girl Scout Display Light" panose="02020003000000000000" pitchFamily="18" charset="0"/>
              </a:rPr>
              <a:t>,</a:t>
            </a:r>
            <a:r>
              <a:rPr lang="en-US" dirty="0">
                <a:latin typeface="Girl Scout Display Light" panose="02020003000000000000" pitchFamily="18" charset="0"/>
              </a:rPr>
              <a:t> the </a:t>
            </a:r>
            <a:r>
              <a:rPr lang="en-US">
                <a:latin typeface="Girl Scout Display Light" panose="02020003000000000000" pitchFamily="18" charset="0"/>
              </a:rPr>
              <a:t>deadline for the order, &amp; details on the gluten-free cookie availability</a:t>
            </a:r>
            <a:endParaRPr lang="en-US" dirty="0">
              <a:latin typeface="Girl Scout Display Light" panose="02020003000000000000" pitchFamily="18" charset="0"/>
            </a:endParaRPr>
          </a:p>
          <a:p>
            <a:pPr marL="457200" indent="-457200">
              <a:buFont typeface="Arial" panose="020B0604020202020204" pitchFamily="34" charset="0"/>
              <a:buChar char="•"/>
            </a:pPr>
            <a:r>
              <a:rPr lang="en-US">
                <a:latin typeface="Girl Scout Display Light" panose="02020003000000000000" pitchFamily="18" charset="0"/>
              </a:rPr>
              <a:t>An overview of the types of cookie deliveries </a:t>
            </a:r>
            <a:r>
              <a:rPr lang="en-US" dirty="0">
                <a:latin typeface="Girl Scout Display Light" panose="02020003000000000000" pitchFamily="18" charset="0"/>
              </a:rPr>
              <a:t>&amp; </a:t>
            </a:r>
            <a:r>
              <a:rPr lang="en-US">
                <a:latin typeface="Girl Scout Display Light" panose="02020003000000000000" pitchFamily="18" charset="0"/>
              </a:rPr>
              <a:t>cupboards</a:t>
            </a:r>
            <a:r>
              <a:rPr lang="en-US" dirty="0">
                <a:latin typeface="Girl Scout Display Light" panose="02020003000000000000" pitchFamily="18" charset="0"/>
              </a:rPr>
              <a:t> </a:t>
            </a:r>
          </a:p>
          <a:p>
            <a:pPr marL="457200" indent="-457200">
              <a:buFont typeface="Arial" panose="020B0604020202020204" pitchFamily="34" charset="0"/>
              <a:buChar char="•"/>
            </a:pPr>
            <a:r>
              <a:rPr lang="en-US" dirty="0">
                <a:latin typeface="Girl Scout Display Light" panose="02020003000000000000" pitchFamily="18" charset="0"/>
              </a:rPr>
              <a:t>Top Tips for inventory management</a:t>
            </a:r>
          </a:p>
          <a:p>
            <a:pPr marL="457200" indent="-457200">
              <a:buFont typeface="Arial" panose="020B0604020202020204" pitchFamily="34" charset="0"/>
              <a:buChar char="•"/>
            </a:pPr>
            <a:r>
              <a:rPr lang="en-US" dirty="0">
                <a:latin typeface="Girl Scout Display Light" panose="02020003000000000000" pitchFamily="18" charset="0"/>
              </a:rPr>
              <a:t>Guidance on how to deal with excess inventory </a:t>
            </a:r>
          </a:p>
        </p:txBody>
      </p:sp>
      <p:pic>
        <p:nvPicPr>
          <p:cNvPr id="13" name="Picture Placeholder 4" descr="A purple sign with white text&#10;&#10;Description automatically generated">
            <a:extLst>
              <a:ext uri="{FF2B5EF4-FFF2-40B4-BE49-F238E27FC236}">
                <a16:creationId xmlns:a16="http://schemas.microsoft.com/office/drawing/2014/main" id="{E568B26F-221D-FA9C-DC6E-AA81A67EDCCD}"/>
              </a:ext>
            </a:extLst>
          </p:cNvPr>
          <p:cNvPicPr>
            <a:picLocks noGrp="1" noChangeAspect="1"/>
          </p:cNvPicPr>
          <p:nvPr>
            <p:ph type="pic" sz="quarter" idx="16"/>
          </p:nvPr>
        </p:nvPicPr>
        <p:blipFill rotWithShape="1">
          <a:blip r:embed="rId3"/>
          <a:srcRect l="25324" r="24966" b="3698"/>
          <a:stretch/>
        </p:blipFill>
        <p:spPr>
          <a:xfrm>
            <a:off x="7440930" y="2663093"/>
            <a:ext cx="4552663" cy="2072640"/>
          </a:xfrm>
          <a:noFill/>
        </p:spPr>
      </p:pic>
    </p:spTree>
    <p:extLst>
      <p:ext uri="{BB962C8B-B14F-4D97-AF65-F5344CB8AC3E}">
        <p14:creationId xmlns:p14="http://schemas.microsoft.com/office/powerpoint/2010/main" val="1352299106"/>
      </p:ext>
    </p:extLst>
  </p:cSld>
  <p:clrMapOvr>
    <a:masterClrMapping/>
  </p:clrMapOvr>
  <mc:AlternateContent xmlns:mc="http://schemas.openxmlformats.org/markup-compatibility/2006" xmlns:p14="http://schemas.microsoft.com/office/powerpoint/2010/main">
    <mc:Choice Requires="p14">
      <p:transition spd="slow" p14:dur="2000" advTm="25784"/>
    </mc:Choice>
    <mc:Fallback xmlns="">
      <p:transition spd="slow" advTm="2578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EF2B36-7B61-3539-889B-4A099634EF36}"/>
              </a:ext>
            </a:extLst>
          </p:cNvPr>
          <p:cNvSpPr>
            <a:spLocks noGrp="1"/>
          </p:cNvSpPr>
          <p:nvPr>
            <p:ph idx="1"/>
          </p:nvPr>
        </p:nvSpPr>
        <p:spPr/>
        <p:txBody>
          <a:bodyPr vert="horz" lIns="91440" tIns="45720" rIns="91440" bIns="45720" rtlCol="0" anchor="t">
            <a:normAutofit fontScale="55000" lnSpcReduction="20000"/>
          </a:bodyPr>
          <a:lstStyle/>
          <a:p>
            <a:r>
              <a:rPr lang="en-US" sz="13100">
                <a:latin typeface="Girl Scout Text Book"/>
              </a:rPr>
              <a:t>THANK YOU!</a:t>
            </a:r>
          </a:p>
          <a:p>
            <a:endParaRPr lang="en-US" sz="8000">
              <a:latin typeface="Girl Scout Text Book"/>
            </a:endParaRPr>
          </a:p>
          <a:p>
            <a:r>
              <a:rPr lang="en-US" sz="7600">
                <a:latin typeface="Girl Scout Text Book"/>
              </a:rPr>
              <a:t>Next Up: Managing the Cookie Finances </a:t>
            </a:r>
            <a:endParaRPr lang="en-US" sz="7600"/>
          </a:p>
        </p:txBody>
      </p:sp>
    </p:spTree>
    <p:extLst>
      <p:ext uri="{BB962C8B-B14F-4D97-AF65-F5344CB8AC3E}">
        <p14:creationId xmlns:p14="http://schemas.microsoft.com/office/powerpoint/2010/main" val="224763348"/>
      </p:ext>
    </p:extLst>
  </p:cSld>
  <p:clrMapOvr>
    <a:masterClrMapping/>
  </p:clrMapOvr>
  <mc:AlternateContent xmlns:mc="http://schemas.openxmlformats.org/markup-compatibility/2006" xmlns:p14="http://schemas.microsoft.com/office/powerpoint/2010/main">
    <mc:Choice Requires="p14">
      <p:transition spd="slow" p14:dur="2000" advTm="15915"/>
    </mc:Choice>
    <mc:Fallback xmlns="">
      <p:transition spd="slow" advTm="1591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788-D363-4430-96F9-D3A5556994E9}"/>
              </a:ext>
            </a:extLst>
          </p:cNvPr>
          <p:cNvSpPr>
            <a:spLocks noGrp="1"/>
          </p:cNvSpPr>
          <p:nvPr>
            <p:ph type="title"/>
          </p:nvPr>
        </p:nvSpPr>
        <p:spPr>
          <a:xfrm>
            <a:off x="1059872" y="132151"/>
            <a:ext cx="6547337" cy="1325563"/>
          </a:xfrm>
        </p:spPr>
        <p:txBody>
          <a:bodyPr>
            <a:normAutofit/>
          </a:bodyPr>
          <a:lstStyle/>
          <a:p>
            <a:r>
              <a:rPr lang="en-US" sz="4400" dirty="0">
                <a:latin typeface="Girl Scout Text Book"/>
              </a:rPr>
              <a:t>Online Training Series</a:t>
            </a:r>
          </a:p>
        </p:txBody>
      </p:sp>
      <p:sp>
        <p:nvSpPr>
          <p:cNvPr id="3" name="Content Placeholder 2">
            <a:extLst>
              <a:ext uri="{FF2B5EF4-FFF2-40B4-BE49-F238E27FC236}">
                <a16:creationId xmlns:a16="http://schemas.microsoft.com/office/drawing/2014/main" id="{A365711A-565B-4402-9F0C-D005A7BAD6CE}"/>
              </a:ext>
            </a:extLst>
          </p:cNvPr>
          <p:cNvSpPr>
            <a:spLocks noGrp="1"/>
          </p:cNvSpPr>
          <p:nvPr>
            <p:ph idx="1"/>
          </p:nvPr>
        </p:nvSpPr>
        <p:spPr>
          <a:xfrm>
            <a:off x="1470083" y="1457714"/>
            <a:ext cx="9096317" cy="5055304"/>
          </a:xfrm>
        </p:spPr>
        <p:txBody>
          <a:bodyPr vert="horz" lIns="91440" tIns="45720" rIns="91440" bIns="45720" rtlCol="0" anchor="t">
            <a:normAutofit/>
          </a:bodyPr>
          <a:lstStyle/>
          <a:p>
            <a:r>
              <a:rPr lang="en-US" sz="4000" b="1" u="sng" dirty="0">
                <a:latin typeface="Girl Scout Display Light" panose="02020003000000000000" pitchFamily="18" charset="0"/>
              </a:rPr>
              <a:t>Five Training Videos</a:t>
            </a:r>
          </a:p>
          <a:p>
            <a:pPr marL="457200" indent="-457200">
              <a:buFont typeface="Arial" panose="020B0604020202020204" pitchFamily="34" charset="0"/>
              <a:buChar char="•"/>
            </a:pPr>
            <a:r>
              <a:rPr lang="en-US" sz="4000" dirty="0">
                <a:latin typeface="Girl Scout Display Light" panose="02020003000000000000" pitchFamily="18" charset="0"/>
              </a:rPr>
              <a:t>Cookie Program Overview</a:t>
            </a:r>
          </a:p>
          <a:p>
            <a:pPr marL="457200" indent="-457200">
              <a:buFont typeface="Arial" panose="020B0604020202020204" pitchFamily="34" charset="0"/>
              <a:buChar char="•"/>
            </a:pPr>
            <a:r>
              <a:rPr lang="en-US" sz="4000" dirty="0">
                <a:latin typeface="Girl Scout Display Light" panose="02020003000000000000" pitchFamily="18" charset="0"/>
              </a:rPr>
              <a:t>Engaging Troops and Girls</a:t>
            </a:r>
          </a:p>
          <a:p>
            <a:pPr marL="457200" indent="-457200">
              <a:buFont typeface="Arial" panose="020B0604020202020204" pitchFamily="34" charset="0"/>
              <a:buChar char="•"/>
            </a:pPr>
            <a:r>
              <a:rPr lang="en-US" sz="4000" dirty="0">
                <a:solidFill>
                  <a:schemeClr val="accent6"/>
                </a:solidFill>
                <a:latin typeface="Girl Scout Display Light" panose="02020003000000000000" pitchFamily="18" charset="0"/>
              </a:rPr>
              <a:t>Managing the Cookies</a:t>
            </a:r>
          </a:p>
          <a:p>
            <a:pPr marL="457200" indent="-457200">
              <a:buFont typeface="Arial" panose="020B0604020202020204" pitchFamily="34" charset="0"/>
              <a:buChar char="•"/>
            </a:pPr>
            <a:r>
              <a:rPr lang="en-US" sz="4000" dirty="0">
                <a:latin typeface="Girl Scout Display Light" panose="02020003000000000000" pitchFamily="18" charset="0"/>
              </a:rPr>
              <a:t>Managing the Cookie Finances</a:t>
            </a:r>
          </a:p>
          <a:p>
            <a:pPr marL="457200" indent="-457200">
              <a:buFont typeface="Arial" panose="020B0604020202020204" pitchFamily="34" charset="0"/>
              <a:buChar char="•"/>
            </a:pPr>
            <a:r>
              <a:rPr lang="en-US" sz="4000" dirty="0">
                <a:latin typeface="Girl Scout Display Light" panose="02020003000000000000" pitchFamily="18" charset="0"/>
              </a:rPr>
              <a:t>Smart Cookies and Digital Cookie</a:t>
            </a:r>
          </a:p>
        </p:txBody>
      </p:sp>
      <p:sp>
        <p:nvSpPr>
          <p:cNvPr id="6" name="Arrow: Left 5">
            <a:extLst>
              <a:ext uri="{FF2B5EF4-FFF2-40B4-BE49-F238E27FC236}">
                <a16:creationId xmlns:a16="http://schemas.microsoft.com/office/drawing/2014/main" id="{CC8832B4-EF47-4A03-A0A2-C11A3E186C1D}"/>
              </a:ext>
            </a:extLst>
          </p:cNvPr>
          <p:cNvSpPr/>
          <p:nvPr/>
        </p:nvSpPr>
        <p:spPr>
          <a:xfrm>
            <a:off x="7930918" y="3629609"/>
            <a:ext cx="2790999" cy="711513"/>
          </a:xfrm>
          <a:prstGeom prst="leftArrow">
            <a:avLst/>
          </a:prstGeom>
          <a:solidFill>
            <a:srgbClr val="00B4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441136"/>
      </p:ext>
    </p:extLst>
  </p:cSld>
  <p:clrMapOvr>
    <a:masterClrMapping/>
  </p:clrMapOvr>
  <mc:AlternateContent xmlns:mc="http://schemas.openxmlformats.org/markup-compatibility/2006" xmlns:p14="http://schemas.microsoft.com/office/powerpoint/2010/main">
    <mc:Choice Requires="p14">
      <p:transition spd="slow" p14:dur="2000" advTm="15254"/>
    </mc:Choice>
    <mc:Fallback xmlns="">
      <p:transition spd="slow" advTm="152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026D-DDB7-4C1C-A026-8E684003A9FB}"/>
              </a:ext>
            </a:extLst>
          </p:cNvPr>
          <p:cNvSpPr>
            <a:spLocks noGrp="1"/>
          </p:cNvSpPr>
          <p:nvPr>
            <p:ph type="title"/>
          </p:nvPr>
        </p:nvSpPr>
        <p:spPr>
          <a:xfrm>
            <a:off x="3288548" y="-16769"/>
            <a:ext cx="6312651" cy="1325563"/>
          </a:xfrm>
        </p:spPr>
        <p:txBody>
          <a:bodyPr/>
          <a:lstStyle/>
          <a:p>
            <a:r>
              <a:rPr lang="en-US">
                <a:latin typeface="Girl Scout Text Book"/>
              </a:rPr>
              <a:t>Section Topics</a:t>
            </a:r>
            <a:endParaRPr lang="en-US"/>
          </a:p>
        </p:txBody>
      </p:sp>
      <p:sp>
        <p:nvSpPr>
          <p:cNvPr id="3" name="Content Placeholder 2">
            <a:extLst>
              <a:ext uri="{FF2B5EF4-FFF2-40B4-BE49-F238E27FC236}">
                <a16:creationId xmlns:a16="http://schemas.microsoft.com/office/drawing/2014/main" id="{D6D5DB49-4CFD-42CE-BC9A-BC6EEA8FD339}"/>
              </a:ext>
            </a:extLst>
          </p:cNvPr>
          <p:cNvSpPr>
            <a:spLocks noGrp="1"/>
          </p:cNvSpPr>
          <p:nvPr>
            <p:ph sz="half" idx="2"/>
          </p:nvPr>
        </p:nvSpPr>
        <p:spPr>
          <a:xfrm>
            <a:off x="3532910" y="1294941"/>
            <a:ext cx="6587836" cy="4896189"/>
          </a:xfrm>
        </p:spPr>
        <p:txBody>
          <a:bodyPr vert="horz" lIns="91440" tIns="45720" rIns="91440" bIns="45720" rtlCol="0" anchor="t">
            <a:normAutofit/>
          </a:bodyPr>
          <a:lstStyle/>
          <a:p>
            <a:pPr marL="457200" indent="-457200">
              <a:buFont typeface="Arial"/>
              <a:buChar char="•"/>
            </a:pPr>
            <a:r>
              <a:rPr lang="en-US" sz="3600" dirty="0">
                <a:latin typeface="Girl Scout Display Light" panose="02020003000000000000" pitchFamily="18" charset="0"/>
              </a:rPr>
              <a:t>Meet the cookies</a:t>
            </a:r>
          </a:p>
          <a:p>
            <a:pPr marL="457200" indent="-457200">
              <a:buFont typeface="Arial" panose="020B0604020202020204" pitchFamily="34" charset="0"/>
              <a:buChar char="•"/>
            </a:pPr>
            <a:r>
              <a:rPr lang="en-US" sz="3600" dirty="0">
                <a:latin typeface="Girl Scout Display Light" panose="02020003000000000000" pitchFamily="18" charset="0"/>
              </a:rPr>
              <a:t>Placing an Initial Order and Gluten-Free Cookie Order</a:t>
            </a:r>
          </a:p>
          <a:p>
            <a:pPr marL="457200" indent="-457200">
              <a:buFont typeface="Arial" panose="020B0604020202020204" pitchFamily="34" charset="0"/>
              <a:buChar char="•"/>
            </a:pPr>
            <a:r>
              <a:rPr lang="en-US" sz="3600" dirty="0">
                <a:latin typeface="Girl Scout Display Light" panose="02020003000000000000" pitchFamily="18" charset="0"/>
              </a:rPr>
              <a:t>Cookie Deliveries</a:t>
            </a:r>
          </a:p>
          <a:p>
            <a:pPr marL="457200" indent="-457200">
              <a:buFont typeface="Arial" panose="020B0604020202020204" pitchFamily="34" charset="0"/>
              <a:buChar char="•"/>
            </a:pPr>
            <a:r>
              <a:rPr lang="en-US" sz="3600" dirty="0">
                <a:latin typeface="Girl Scout Display Light" panose="02020003000000000000" pitchFamily="18" charset="0"/>
              </a:rPr>
              <a:t>Cookie Cupboards</a:t>
            </a:r>
          </a:p>
          <a:p>
            <a:pPr marL="457200" indent="-457200">
              <a:buFont typeface="Arial" panose="020B0604020202020204" pitchFamily="34" charset="0"/>
              <a:buChar char="•"/>
            </a:pPr>
            <a:r>
              <a:rPr lang="en-US" sz="3600">
                <a:latin typeface="Girl Scout Display Light" panose="02020003000000000000" pitchFamily="18" charset="0"/>
              </a:rPr>
              <a:t>Cookie </a:t>
            </a:r>
            <a:r>
              <a:rPr lang="en-US" sz="3600" dirty="0">
                <a:latin typeface="Girl Scout Display Light" panose="02020003000000000000" pitchFamily="18" charset="0"/>
              </a:rPr>
              <a:t>Inventory Management</a:t>
            </a:r>
          </a:p>
          <a:p>
            <a:pPr marL="0" indent="0"/>
            <a:endParaRPr lang="en-US" dirty="0"/>
          </a:p>
        </p:txBody>
      </p:sp>
      <p:pic>
        <p:nvPicPr>
          <p:cNvPr id="5" name="Picture Placeholder 4">
            <a:extLst>
              <a:ext uri="{FF2B5EF4-FFF2-40B4-BE49-F238E27FC236}">
                <a16:creationId xmlns:a16="http://schemas.microsoft.com/office/drawing/2014/main" id="{AAD7D8F0-95FD-423E-ABAC-DF5171C07EBE}"/>
              </a:ext>
            </a:extLst>
          </p:cNvPr>
          <p:cNvPicPr>
            <a:picLocks noGrp="1" noChangeAspect="1"/>
          </p:cNvPicPr>
          <p:nvPr>
            <p:ph type="pic" sz="quarter" idx="16"/>
          </p:nvPr>
        </p:nvPicPr>
        <p:blipFill rotWithShape="1">
          <a:blip r:embed="rId3"/>
          <a:stretch/>
        </p:blipFill>
        <p:spPr>
          <a:xfrm>
            <a:off x="296093" y="2555703"/>
            <a:ext cx="2885558" cy="2162230"/>
          </a:xfrm>
          <a:prstGeom prst="rect">
            <a:avLst/>
          </a:prstGeom>
        </p:spPr>
      </p:pic>
    </p:spTree>
    <p:extLst>
      <p:ext uri="{BB962C8B-B14F-4D97-AF65-F5344CB8AC3E}">
        <p14:creationId xmlns:p14="http://schemas.microsoft.com/office/powerpoint/2010/main" val="567249528"/>
      </p:ext>
    </p:extLst>
  </p:cSld>
  <p:clrMapOvr>
    <a:masterClrMapping/>
  </p:clrMapOvr>
  <mc:AlternateContent xmlns:mc="http://schemas.openxmlformats.org/markup-compatibility/2006" xmlns:p14="http://schemas.microsoft.com/office/powerpoint/2010/main">
    <mc:Choice Requires="p14">
      <p:transition spd="slow" p14:dur="2000" advTm="19488"/>
    </mc:Choice>
    <mc:Fallback xmlns="">
      <p:transition spd="slow" advTm="194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8C048-C43C-4C91-BE78-346333F33A07}"/>
              </a:ext>
            </a:extLst>
          </p:cNvPr>
          <p:cNvSpPr>
            <a:spLocks noGrp="1"/>
          </p:cNvSpPr>
          <p:nvPr>
            <p:ph type="title"/>
          </p:nvPr>
        </p:nvSpPr>
        <p:spPr>
          <a:xfrm>
            <a:off x="1170709" y="546324"/>
            <a:ext cx="6547337" cy="1345354"/>
          </a:xfrm>
        </p:spPr>
        <p:txBody>
          <a:bodyPr vert="horz" lIns="91440" tIns="45720" rIns="91440" bIns="45720" rtlCol="0" anchor="ctr">
            <a:normAutofit/>
          </a:bodyPr>
          <a:lstStyle/>
          <a:p>
            <a:r>
              <a:rPr lang="en-US" sz="3600" dirty="0">
                <a:latin typeface="Girl Scout Text Book"/>
              </a:rPr>
              <a:t>Your Girl Scout Cookie Favorites Are Back!</a:t>
            </a:r>
          </a:p>
        </p:txBody>
      </p:sp>
      <p:sp>
        <p:nvSpPr>
          <p:cNvPr id="22" name="Content Placeholder 2">
            <a:extLst>
              <a:ext uri="{FF2B5EF4-FFF2-40B4-BE49-F238E27FC236}">
                <a16:creationId xmlns:a16="http://schemas.microsoft.com/office/drawing/2014/main" id="{1A864826-C63B-44DA-A47C-24FDE59F646A}"/>
              </a:ext>
            </a:extLst>
          </p:cNvPr>
          <p:cNvSpPr>
            <a:spLocks noGrp="1"/>
          </p:cNvSpPr>
          <p:nvPr>
            <p:ph idx="1"/>
          </p:nvPr>
        </p:nvSpPr>
        <p:spPr>
          <a:xfrm>
            <a:off x="796637" y="2085642"/>
            <a:ext cx="6406662" cy="3892062"/>
          </a:xfrm>
        </p:spPr>
        <p:txBody>
          <a:bodyPr vert="horz" lIns="91440" tIns="45720" rIns="91440" bIns="45720" rtlCol="0">
            <a:normAutofit/>
          </a:bodyPr>
          <a:lstStyle/>
          <a:p>
            <a:pPr marL="457200" indent="-457200">
              <a:buFont typeface="Arial" panose="020B0604020202020204" pitchFamily="34" charset="0"/>
              <a:buChar char="•"/>
            </a:pPr>
            <a:r>
              <a:rPr lang="en-US" dirty="0">
                <a:latin typeface="Girl Scout Display Light" panose="02020003000000000000" pitchFamily="18" charset="0"/>
              </a:rPr>
              <a:t>Nine cookie varieties </a:t>
            </a:r>
          </a:p>
          <a:p>
            <a:pPr marL="457200" indent="-457200">
              <a:buFont typeface="Arial" panose="020B0604020202020204" pitchFamily="34" charset="0"/>
              <a:buChar char="•"/>
            </a:pPr>
            <a:r>
              <a:rPr lang="en-US" dirty="0">
                <a:latin typeface="Girl Scout Display Light" panose="02020003000000000000" pitchFamily="18" charset="0"/>
              </a:rPr>
              <a:t>All varieties are $6 per package</a:t>
            </a:r>
          </a:p>
          <a:p>
            <a:pPr marL="457200" indent="-457200">
              <a:buFont typeface="Arial" panose="020B0604020202020204" pitchFamily="34" charset="0"/>
              <a:buChar char="•"/>
            </a:pPr>
            <a:r>
              <a:rPr lang="en-US" dirty="0">
                <a:latin typeface="Girl Scout Display Light" panose="02020003000000000000" pitchFamily="18" charset="0"/>
              </a:rPr>
              <a:t>View nutritional &amp; allergen information on Cookie Central</a:t>
            </a:r>
            <a:r>
              <a:rPr lang="en-US">
                <a:latin typeface="Girl Scout Display Light" panose="02020003000000000000" pitchFamily="18" charset="0"/>
              </a:rPr>
              <a:t>, the </a:t>
            </a:r>
            <a:r>
              <a:rPr lang="en-US" dirty="0">
                <a:latin typeface="Girl Scout Display Light" panose="02020003000000000000" pitchFamily="18" charset="0"/>
              </a:rPr>
              <a:t>order card</a:t>
            </a:r>
            <a:r>
              <a:rPr lang="en-US">
                <a:latin typeface="Girl Scout Display Light" panose="02020003000000000000" pitchFamily="18" charset="0"/>
              </a:rPr>
              <a:t>, &amp; in Smart Cookies</a:t>
            </a:r>
            <a:endParaRPr lang="en-US" dirty="0">
              <a:latin typeface="Girl Scout Display Light" panose="02020003000000000000" pitchFamily="18" charset="0"/>
            </a:endParaRPr>
          </a:p>
          <a:p>
            <a:pPr marL="457200" indent="-457200">
              <a:buFont typeface="Arial" panose="020B0604020202020204" pitchFamily="34" charset="0"/>
              <a:buChar char="•"/>
            </a:pPr>
            <a:r>
              <a:rPr lang="en-US" dirty="0">
                <a:latin typeface="Girl Scout Display Light" panose="02020003000000000000" pitchFamily="18" charset="0"/>
              </a:rPr>
              <a:t>Final year of the Toast YAY! Cookie</a:t>
            </a:r>
          </a:p>
          <a:p>
            <a:pPr marL="0" indent="0"/>
            <a:r>
              <a:rPr lang="en-US" b="1" dirty="0"/>
              <a:t> </a:t>
            </a:r>
          </a:p>
        </p:txBody>
      </p:sp>
      <p:pic>
        <p:nvPicPr>
          <p:cNvPr id="6" name="Picture Placeholder 5" descr="A poster of cookies with text&#10;&#10;Description automatically generated">
            <a:extLst>
              <a:ext uri="{FF2B5EF4-FFF2-40B4-BE49-F238E27FC236}">
                <a16:creationId xmlns:a16="http://schemas.microsoft.com/office/drawing/2014/main" id="{29B1993A-A1A1-1B85-A2C5-0BEB3605C214}"/>
              </a:ext>
            </a:extLst>
          </p:cNvPr>
          <p:cNvPicPr>
            <a:picLocks noGrp="1" noChangeAspect="1"/>
          </p:cNvPicPr>
          <p:nvPr>
            <p:ph type="pic" sz="quarter" idx="16"/>
          </p:nvPr>
        </p:nvPicPr>
        <p:blipFill>
          <a:blip r:embed="rId3"/>
          <a:srcRect l="6669" r="6669"/>
          <a:stretch>
            <a:fillRect/>
          </a:stretch>
        </p:blipFill>
        <p:spPr>
          <a:xfrm>
            <a:off x="7598060" y="0"/>
            <a:ext cx="4593940" cy="6858000"/>
          </a:xfrm>
        </p:spPr>
      </p:pic>
    </p:spTree>
    <p:extLst>
      <p:ext uri="{BB962C8B-B14F-4D97-AF65-F5344CB8AC3E}">
        <p14:creationId xmlns:p14="http://schemas.microsoft.com/office/powerpoint/2010/main" val="2552744218"/>
      </p:ext>
    </p:extLst>
  </p:cSld>
  <p:clrMapOvr>
    <a:masterClrMapping/>
  </p:clrMapOvr>
  <mc:AlternateContent xmlns:mc="http://schemas.openxmlformats.org/markup-compatibility/2006" xmlns:p14="http://schemas.microsoft.com/office/powerpoint/2010/main">
    <mc:Choice Requires="p14">
      <p:transition spd="slow" p14:dur="2000" advTm="39948"/>
    </mc:Choice>
    <mc:Fallback xmlns="">
      <p:transition spd="slow" advTm="3994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2F1A8-00C9-477F-9E93-C1812F9AC346}"/>
              </a:ext>
            </a:extLst>
          </p:cNvPr>
          <p:cNvSpPr>
            <a:spLocks noGrp="1"/>
          </p:cNvSpPr>
          <p:nvPr>
            <p:ph type="title"/>
          </p:nvPr>
        </p:nvSpPr>
        <p:spPr>
          <a:xfrm>
            <a:off x="530001" y="193003"/>
            <a:ext cx="6563526" cy="1325563"/>
          </a:xfrm>
        </p:spPr>
        <p:txBody>
          <a:bodyPr/>
          <a:lstStyle/>
          <a:p>
            <a:r>
              <a:rPr lang="en-US" dirty="0">
                <a:latin typeface="Girl Scout Text Book"/>
              </a:rPr>
              <a:t>The Initial Cookie Order</a:t>
            </a:r>
          </a:p>
        </p:txBody>
      </p:sp>
      <p:pic>
        <p:nvPicPr>
          <p:cNvPr id="8194" name="Picture 2">
            <a:extLst>
              <a:ext uri="{FF2B5EF4-FFF2-40B4-BE49-F238E27FC236}">
                <a16:creationId xmlns:a16="http://schemas.microsoft.com/office/drawing/2014/main" id="{7C335071-3282-4490-825E-3E8BE50C1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946" y="4156215"/>
            <a:ext cx="4236173" cy="2735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9BD29E-2BE5-5C8A-70A0-58B342EA429D}"/>
              </a:ext>
            </a:extLst>
          </p:cNvPr>
          <p:cNvSpPr txBox="1"/>
          <p:nvPr/>
        </p:nvSpPr>
        <p:spPr>
          <a:xfrm>
            <a:off x="533302" y="1714006"/>
            <a:ext cx="831821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latin typeface="Girl Scout Display Light"/>
              </a:rPr>
              <a:t>Opportunity for troops to have cookies "on hand" to sell on Cookie &amp; Booth Go Day, February 21</a:t>
            </a:r>
          </a:p>
          <a:p>
            <a:pPr marL="457200" indent="-457200">
              <a:buFont typeface="Arial"/>
              <a:buChar char="•"/>
            </a:pPr>
            <a:r>
              <a:rPr lang="en-US" sz="2800">
                <a:latin typeface="Girl Scout Display Light"/>
                <a:ea typeface="Calibri" panose="020F0502020204030204"/>
                <a:cs typeface="Calibri" panose="020F0502020204030204"/>
              </a:rPr>
              <a:t>Nearly 70%</a:t>
            </a:r>
            <a:r>
              <a:rPr lang="en-US" sz="2800" dirty="0">
                <a:latin typeface="Girl Scout Display Light"/>
                <a:ea typeface="Calibri" panose="020F0502020204030204"/>
                <a:cs typeface="Calibri" panose="020F0502020204030204"/>
              </a:rPr>
              <a:t> </a:t>
            </a:r>
            <a:r>
              <a:rPr lang="en-US" sz="2800">
                <a:latin typeface="Girl Scout Display Light"/>
                <a:ea typeface="Calibri" panose="020F0502020204030204"/>
                <a:cs typeface="Calibri" panose="020F0502020204030204"/>
              </a:rPr>
              <a:t>of all cookies delivered in the initial order</a:t>
            </a:r>
            <a:endParaRPr lang="en-US" sz="2800" dirty="0">
              <a:ea typeface="Calibri" panose="020F0502020204030204"/>
              <a:cs typeface="Calibri" panose="020F0502020204030204"/>
            </a:endParaRPr>
          </a:p>
        </p:txBody>
      </p:sp>
    </p:spTree>
    <p:extLst>
      <p:ext uri="{BB962C8B-B14F-4D97-AF65-F5344CB8AC3E}">
        <p14:creationId xmlns:p14="http://schemas.microsoft.com/office/powerpoint/2010/main" val="2277600821"/>
      </p:ext>
    </p:extLst>
  </p:cSld>
  <p:clrMapOvr>
    <a:masterClrMapping/>
  </p:clrMapOvr>
  <mc:AlternateContent xmlns:mc="http://schemas.openxmlformats.org/markup-compatibility/2006" xmlns:p14="http://schemas.microsoft.com/office/powerpoint/2010/main">
    <mc:Choice Requires="p14">
      <p:transition spd="slow" p14:dur="2000" advTm="40058"/>
    </mc:Choice>
    <mc:Fallback xmlns="">
      <p:transition spd="slow" advTm="4005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eanie with a panda face&#10;&#10;Description automatically generated">
            <a:extLst>
              <a:ext uri="{FF2B5EF4-FFF2-40B4-BE49-F238E27FC236}">
                <a16:creationId xmlns:a16="http://schemas.microsoft.com/office/drawing/2014/main" id="{5AA4BC3D-28B2-8C85-746A-A733B26B9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7527" y="958974"/>
            <a:ext cx="2978327" cy="2978327"/>
          </a:xfrm>
          <a:prstGeom prst="rect">
            <a:avLst/>
          </a:prstGeom>
        </p:spPr>
      </p:pic>
      <p:sp>
        <p:nvSpPr>
          <p:cNvPr id="5" name="Title 4">
            <a:extLst>
              <a:ext uri="{FF2B5EF4-FFF2-40B4-BE49-F238E27FC236}">
                <a16:creationId xmlns:a16="http://schemas.microsoft.com/office/drawing/2014/main" id="{4575F658-C984-4347-9658-A71B60558D18}"/>
              </a:ext>
            </a:extLst>
          </p:cNvPr>
          <p:cNvSpPr>
            <a:spLocks noGrp="1"/>
          </p:cNvSpPr>
          <p:nvPr>
            <p:ph type="title"/>
          </p:nvPr>
        </p:nvSpPr>
        <p:spPr>
          <a:xfrm>
            <a:off x="638003" y="240090"/>
            <a:ext cx="10515600" cy="1035452"/>
          </a:xfrm>
        </p:spPr>
        <p:txBody>
          <a:bodyPr/>
          <a:lstStyle/>
          <a:p>
            <a:r>
              <a:rPr lang="en-US" dirty="0">
                <a:latin typeface="Girl Scout Text Book"/>
              </a:rPr>
              <a:t>Initial Cookie Order: </a:t>
            </a:r>
            <a:r>
              <a:rPr lang="en-US" b="1" dirty="0">
                <a:latin typeface="Girl Scout Text Book"/>
              </a:rPr>
              <a:t>Due January 24</a:t>
            </a:r>
          </a:p>
        </p:txBody>
      </p:sp>
      <p:sp>
        <p:nvSpPr>
          <p:cNvPr id="8" name="Content Placeholder 5">
            <a:extLst>
              <a:ext uri="{FF2B5EF4-FFF2-40B4-BE49-F238E27FC236}">
                <a16:creationId xmlns:a16="http://schemas.microsoft.com/office/drawing/2014/main" id="{E1A8E031-7D23-4E7C-8951-BD5BD3D7C0D8}"/>
              </a:ext>
            </a:extLst>
          </p:cNvPr>
          <p:cNvSpPr txBox="1">
            <a:spLocks/>
          </p:cNvSpPr>
          <p:nvPr/>
        </p:nvSpPr>
        <p:spPr>
          <a:xfrm>
            <a:off x="247059" y="1299258"/>
            <a:ext cx="8665124" cy="4259484"/>
          </a:xfrm>
          <a:prstGeom prst="rect">
            <a:avLst/>
          </a:prstGeom>
          <a:noFill/>
          <a:ln>
            <a:noFill/>
          </a:ln>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FontTx/>
              <a:buNone/>
              <a:defRPr sz="2800" kern="1200">
                <a:solidFill>
                  <a:schemeClr val="tx1"/>
                </a:solidFill>
                <a:latin typeface="Girl Scout Text Book" panose="02020003000000000000" pitchFamily="18" charset="0"/>
                <a:ea typeface="+mn-ea"/>
                <a:cs typeface="+mn-cs"/>
              </a:defRPr>
            </a:lvl1pPr>
            <a:lvl2pPr marL="685800" indent="-228600" algn="l" defTabSz="914400" rtl="0" eaLnBrk="1" latinLnBrk="0" hangingPunct="1">
              <a:lnSpc>
                <a:spcPct val="100000"/>
              </a:lnSpc>
              <a:spcBef>
                <a:spcPts val="500"/>
              </a:spcBef>
              <a:buFontTx/>
              <a:buNone/>
              <a:defRPr sz="2400" kern="1200">
                <a:solidFill>
                  <a:schemeClr val="tx1"/>
                </a:solidFill>
                <a:latin typeface="Girl Scout Text Book" panose="02020003000000000000" pitchFamily="18" charset="0"/>
                <a:ea typeface="+mn-ea"/>
                <a:cs typeface="+mn-cs"/>
              </a:defRPr>
            </a:lvl2pPr>
            <a:lvl3pPr marL="1143000" indent="-228600" algn="l" defTabSz="914400" rtl="0" eaLnBrk="1" latinLnBrk="0" hangingPunct="1">
              <a:lnSpc>
                <a:spcPct val="100000"/>
              </a:lnSpc>
              <a:spcBef>
                <a:spcPts val="500"/>
              </a:spcBef>
              <a:buFontTx/>
              <a:buNone/>
              <a:defRPr sz="2000" kern="1200">
                <a:solidFill>
                  <a:schemeClr val="tx1"/>
                </a:solidFill>
                <a:latin typeface="Girl Scout Text Book" panose="02020003000000000000" pitchFamily="18" charset="0"/>
                <a:ea typeface="+mn-ea"/>
                <a:cs typeface="+mn-cs"/>
              </a:defRPr>
            </a:lvl3pPr>
            <a:lvl4pPr marL="16002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4pPr>
            <a:lvl5pPr marL="2057400" indent="-228600" algn="l" defTabSz="914400" rtl="0" eaLnBrk="1" latinLnBrk="0" hangingPunct="1">
              <a:lnSpc>
                <a:spcPct val="100000"/>
              </a:lnSpc>
              <a:spcBef>
                <a:spcPts val="500"/>
              </a:spcBef>
              <a:buFontTx/>
              <a:buNone/>
              <a:defRPr sz="1800" kern="1200">
                <a:solidFill>
                  <a:schemeClr val="tx1"/>
                </a:solidFill>
                <a:latin typeface="Girl Scout Text Book" panose="02020003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latin typeface="Girl Scout Display Light"/>
              </a:rPr>
              <a:t>Using the </a:t>
            </a:r>
            <a:r>
              <a:rPr lang="en-US" dirty="0">
                <a:latin typeface="Girl Scout Display Light"/>
                <a:hlinkClick r:id="rId4"/>
              </a:rPr>
              <a:t>Cookie Calculator</a:t>
            </a:r>
            <a:endParaRPr lang="en-US" dirty="0">
              <a:latin typeface="Girl Scout Display Light"/>
            </a:endParaRPr>
          </a:p>
          <a:p>
            <a:pPr marL="914400" lvl="1" indent="-457200">
              <a:buFont typeface="Courier New" panose="02070309020205020404" pitchFamily="49" charset="0"/>
              <a:buChar char="o"/>
            </a:pPr>
            <a:r>
              <a:rPr lang="en-US" dirty="0">
                <a:latin typeface="Girl Scout Display Light"/>
              </a:rPr>
              <a:t>Recommendations for new &amp; returning troops</a:t>
            </a:r>
          </a:p>
          <a:p>
            <a:pPr marL="457200" indent="-457200">
              <a:buFont typeface="Arial" panose="020B0604020202020204" pitchFamily="34" charset="0"/>
              <a:buChar char="•"/>
            </a:pPr>
            <a:r>
              <a:rPr lang="en-US" dirty="0">
                <a:latin typeface="Girl Scout Display Light"/>
              </a:rPr>
              <a:t>Advice to troops</a:t>
            </a:r>
          </a:p>
          <a:p>
            <a:pPr marL="914400" lvl="1" indent="-457200">
              <a:buFont typeface="Arial" panose="020B0604020202020204" pitchFamily="34" charset="0"/>
              <a:buChar char="•"/>
            </a:pPr>
            <a:r>
              <a:rPr lang="en-US" dirty="0">
                <a:latin typeface="Girl Scout Display Light"/>
              </a:rPr>
              <a:t>Know how your Girl Scouts want to participate</a:t>
            </a:r>
          </a:p>
          <a:p>
            <a:pPr marL="457200" indent="-457200">
              <a:buFont typeface="Arial" panose="020B0604020202020204" pitchFamily="34" charset="0"/>
              <a:buChar char="•"/>
            </a:pPr>
            <a:r>
              <a:rPr lang="en-US" dirty="0">
                <a:latin typeface="Girl Scout Display Light"/>
              </a:rPr>
              <a:t>The initial order is for those who:</a:t>
            </a:r>
          </a:p>
          <a:p>
            <a:pPr marL="914400" lvl="1" indent="-457200">
              <a:buFont typeface="Courier New" panose="02070309020205020404" pitchFamily="49" charset="0"/>
              <a:buChar char="o"/>
            </a:pPr>
            <a:r>
              <a:rPr lang="en-US" dirty="0">
                <a:latin typeface="Girl Scout Display Light"/>
              </a:rPr>
              <a:t>Want cookies in hand on Go Day</a:t>
            </a:r>
          </a:p>
          <a:p>
            <a:pPr marL="914400" lvl="1" indent="-457200">
              <a:buFont typeface="Courier New" panose="02070309020205020404" pitchFamily="49" charset="0"/>
              <a:buChar char="o"/>
            </a:pPr>
            <a:r>
              <a:rPr lang="en-US" dirty="0">
                <a:latin typeface="Girl Scout Display Light"/>
              </a:rPr>
              <a:t>Want a supply of the gluten-free cookies</a:t>
            </a:r>
          </a:p>
          <a:p>
            <a:pPr marL="457200" indent="-457200">
              <a:buFont typeface="Arial" panose="020B0604020202020204" pitchFamily="34" charset="0"/>
              <a:buChar char="•"/>
            </a:pPr>
            <a:r>
              <a:rPr lang="en-US" dirty="0">
                <a:latin typeface="Girl Scout Display Light"/>
              </a:rPr>
              <a:t>Initial Order Patch reward for troops </a:t>
            </a:r>
          </a:p>
          <a:p>
            <a:pPr marL="914400" lvl="1" indent="-457200">
              <a:buFont typeface="Courier New" panose="02070309020205020404" pitchFamily="49" charset="0"/>
              <a:buChar char="o"/>
            </a:pPr>
            <a:endParaRPr lang="en-US" dirty="0"/>
          </a:p>
          <a:p>
            <a:endParaRPr lang="en-US" dirty="0"/>
          </a:p>
        </p:txBody>
      </p:sp>
      <p:pic>
        <p:nvPicPr>
          <p:cNvPr id="2" name="Picture 1">
            <a:extLst>
              <a:ext uri="{FF2B5EF4-FFF2-40B4-BE49-F238E27FC236}">
                <a16:creationId xmlns:a16="http://schemas.microsoft.com/office/drawing/2014/main" id="{FF141D19-4076-C2E3-0500-DBCABFD180C9}"/>
              </a:ext>
            </a:extLst>
          </p:cNvPr>
          <p:cNvPicPr>
            <a:picLocks noChangeAspect="1"/>
          </p:cNvPicPr>
          <p:nvPr/>
        </p:nvPicPr>
        <p:blipFill>
          <a:blip r:embed="rId5"/>
          <a:stretch>
            <a:fillRect/>
          </a:stretch>
        </p:blipFill>
        <p:spPr>
          <a:xfrm>
            <a:off x="7167311" y="3706091"/>
            <a:ext cx="4590686" cy="1536325"/>
          </a:xfrm>
          <a:prstGeom prst="rect">
            <a:avLst/>
          </a:prstGeom>
        </p:spPr>
      </p:pic>
    </p:spTree>
    <p:extLst>
      <p:ext uri="{BB962C8B-B14F-4D97-AF65-F5344CB8AC3E}">
        <p14:creationId xmlns:p14="http://schemas.microsoft.com/office/powerpoint/2010/main" val="1106371159"/>
      </p:ext>
    </p:extLst>
  </p:cSld>
  <p:clrMapOvr>
    <a:masterClrMapping/>
  </p:clrMapOvr>
  <mc:AlternateContent xmlns:mc="http://schemas.openxmlformats.org/markup-compatibility/2006" xmlns:p14="http://schemas.microsoft.com/office/powerpoint/2010/main">
    <mc:Choice Requires="p14">
      <p:transition spd="slow" p14:dur="2000" advTm="80234"/>
    </mc:Choice>
    <mc:Fallback xmlns="">
      <p:transition spd="slow" advTm="8023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7D80-2B4B-4A4F-826F-D465EC3662B5}"/>
              </a:ext>
            </a:extLst>
          </p:cNvPr>
          <p:cNvSpPr>
            <a:spLocks noGrp="1"/>
          </p:cNvSpPr>
          <p:nvPr>
            <p:ph type="title"/>
          </p:nvPr>
        </p:nvSpPr>
        <p:spPr>
          <a:xfrm>
            <a:off x="597877" y="0"/>
            <a:ext cx="11095039" cy="1325563"/>
          </a:xfrm>
        </p:spPr>
        <p:txBody>
          <a:bodyPr>
            <a:normAutofit/>
          </a:bodyPr>
          <a:lstStyle/>
          <a:p>
            <a:pPr algn="ctr"/>
            <a:r>
              <a:rPr lang="en-US" sz="3600" dirty="0">
                <a:latin typeface="Girl Scout Text Book"/>
              </a:rPr>
              <a:t>Gluten-Free Caramel Chocolate Chip Cookies*</a:t>
            </a:r>
          </a:p>
        </p:txBody>
      </p:sp>
      <p:sp>
        <p:nvSpPr>
          <p:cNvPr id="3" name="Content Placeholder 2">
            <a:extLst>
              <a:ext uri="{FF2B5EF4-FFF2-40B4-BE49-F238E27FC236}">
                <a16:creationId xmlns:a16="http://schemas.microsoft.com/office/drawing/2014/main" id="{B3B3A4D7-0ADD-4BD0-BE06-A976A291C80C}"/>
              </a:ext>
            </a:extLst>
          </p:cNvPr>
          <p:cNvSpPr>
            <a:spLocks noGrp="1"/>
          </p:cNvSpPr>
          <p:nvPr>
            <p:ph idx="1"/>
          </p:nvPr>
        </p:nvSpPr>
        <p:spPr>
          <a:xfrm>
            <a:off x="597877" y="1513132"/>
            <a:ext cx="9945432" cy="4991260"/>
          </a:xfrm>
        </p:spPr>
        <p:txBody>
          <a:bodyPr vert="horz" lIns="91440" tIns="45720" rIns="91440" bIns="45720" rtlCol="0" anchor="t">
            <a:normAutofit lnSpcReduction="10000"/>
          </a:bodyPr>
          <a:lstStyle/>
          <a:p>
            <a:r>
              <a:rPr lang="en-US" dirty="0">
                <a:latin typeface="Girl Scout Display Light"/>
              </a:rPr>
              <a:t>For troops that placed a pre-order:</a:t>
            </a:r>
          </a:p>
          <a:p>
            <a:pPr marL="457200" indent="-457200">
              <a:buFont typeface="Arial" panose="020B0604020202020204" pitchFamily="34" charset="0"/>
              <a:buChar char="•"/>
            </a:pPr>
            <a:r>
              <a:rPr lang="en-US" dirty="0">
                <a:latin typeface="Girl Scout Display Light"/>
              </a:rPr>
              <a:t>Watch for email reminder with order in early January</a:t>
            </a:r>
          </a:p>
          <a:p>
            <a:pPr marL="457200" indent="-457200">
              <a:buFont typeface="Arial" panose="020B0604020202020204" pitchFamily="34" charset="0"/>
              <a:buChar char="•"/>
            </a:pPr>
            <a:r>
              <a:rPr lang="en-US" dirty="0">
                <a:latin typeface="Girl Scout Display Light"/>
              </a:rPr>
              <a:t>Troops who placed a pre-order must </a:t>
            </a:r>
            <a:r>
              <a:rPr lang="en-US" b="1" dirty="0">
                <a:latin typeface="Girl Scout Display Light"/>
              </a:rPr>
              <a:t>also</a:t>
            </a:r>
            <a:r>
              <a:rPr lang="en-US" dirty="0">
                <a:latin typeface="Girl Scout Display Light"/>
              </a:rPr>
              <a:t> include them in their initial order in Smart Cookies </a:t>
            </a:r>
          </a:p>
          <a:p>
            <a:pPr marL="457200" indent="-457200">
              <a:buFont typeface="Arial" panose="020B0604020202020204" pitchFamily="34" charset="0"/>
              <a:buChar char="•"/>
            </a:pPr>
            <a:endParaRPr lang="en-US" dirty="0">
              <a:latin typeface="Girl Scout Display Light" panose="02020003000000000000" pitchFamily="18" charset="0"/>
            </a:endParaRPr>
          </a:p>
          <a:p>
            <a:pPr marL="0" indent="0"/>
            <a:r>
              <a:rPr lang="en-US" dirty="0">
                <a:latin typeface="Girl Scout Display Light"/>
              </a:rPr>
              <a:t>For new troops or troops that did not place a pre-order:</a:t>
            </a:r>
          </a:p>
          <a:p>
            <a:pPr marL="457200" indent="-457200">
              <a:buFont typeface="Arial" panose="020B0604020202020204" pitchFamily="34" charset="0"/>
              <a:buChar char="•"/>
            </a:pPr>
            <a:r>
              <a:rPr lang="en-US" dirty="0">
                <a:latin typeface="Girl Scout Display Light"/>
              </a:rPr>
              <a:t>Limit of two cases per troop</a:t>
            </a:r>
          </a:p>
          <a:p>
            <a:pPr marL="457200" indent="-457200">
              <a:buFont typeface="Arial" panose="020B0604020202020204" pitchFamily="34" charset="0"/>
              <a:buChar char="•"/>
            </a:pPr>
            <a:r>
              <a:rPr lang="en-US" dirty="0">
                <a:latin typeface="Girl Scout Display Light"/>
              </a:rPr>
              <a:t>Exception request process in </a:t>
            </a:r>
            <a:r>
              <a:rPr lang="en-US" dirty="0">
                <a:latin typeface="Girl Scout Display Light"/>
                <a:hlinkClick r:id="rId3"/>
              </a:rPr>
              <a:t>The Cookie Press</a:t>
            </a:r>
            <a:endParaRPr lang="en-US" dirty="0">
              <a:latin typeface="Girl Scout Display Light" panose="02020003000000000000" pitchFamily="18" charset="0"/>
              <a:hlinkClick r:id="rId3"/>
            </a:endParaRPr>
          </a:p>
          <a:p>
            <a:pPr marL="0" indent="0"/>
            <a:endParaRPr lang="en-US" i="1" dirty="0">
              <a:latin typeface="Girl Scout Display Light" panose="02020003000000000000" pitchFamily="18" charset="0"/>
            </a:endParaRPr>
          </a:p>
          <a:p>
            <a:pPr marL="0" indent="0"/>
            <a:r>
              <a:rPr lang="en-US" i="1" dirty="0">
                <a:latin typeface="Girl Scout Display Light"/>
              </a:rPr>
              <a:t>*Not guaranteed to be in stock at cupboards</a:t>
            </a:r>
          </a:p>
        </p:txBody>
      </p:sp>
      <p:pic>
        <p:nvPicPr>
          <p:cNvPr id="11" name="Picture 10">
            <a:extLst>
              <a:ext uri="{FF2B5EF4-FFF2-40B4-BE49-F238E27FC236}">
                <a16:creationId xmlns:a16="http://schemas.microsoft.com/office/drawing/2014/main" id="{C35A65E6-F134-42DF-A5A8-FE4E65A8DC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73" b="51493" l="33797" r="65221">
                        <a14:foregroundMark x1="35761" y1="19652" x2="35597" y2="18159"/>
                        <a14:foregroundMark x1="35843" y1="20647" x2="36007" y2="21144"/>
                        <a14:foregroundMark x1="56956" y1="47264" x2="55646" y2="47761"/>
                        <a14:foregroundMark x1="62193" y1="22637" x2="61129" y2="21144"/>
                        <a14:foregroundMark x1="62193" y1="42537" x2="65221" y2="24378"/>
                        <a14:foregroundMark x1="65221" y1="24378" x2="62357" y2="41045"/>
                        <a14:foregroundMark x1="62357" y1="41045" x2="62520" y2="42040"/>
                        <a14:foregroundMark x1="51227" y1="49751" x2="45254" y2="52239"/>
                        <a14:foregroundMark x1="45254" y1="52239" x2="51146" y2="51493"/>
                        <a14:foregroundMark x1="51146" y1="51493" x2="51227" y2="50498"/>
                        <a14:foregroundMark x1="36007" y1="19652" x2="34861" y2="37811"/>
                        <a14:foregroundMark x1="34861" y1="37811" x2="35761" y2="21144"/>
                        <a14:foregroundMark x1="33797" y1="25124" x2="34043" y2="27612"/>
                        <a14:foregroundMark x1="56792" y1="50746" x2="57119" y2="51493"/>
                      </a14:backgroundRemoval>
                    </a14:imgEffect>
                  </a14:imgLayer>
                </a14:imgProps>
              </a:ext>
            </a:extLst>
          </a:blip>
          <a:srcRect l="31858" t="-1699" r="33054" b="44055"/>
          <a:stretch/>
        </p:blipFill>
        <p:spPr>
          <a:xfrm>
            <a:off x="9504025" y="4991470"/>
            <a:ext cx="2452797" cy="1325563"/>
          </a:xfrm>
          <a:prstGeom prst="rect">
            <a:avLst/>
          </a:prstGeom>
        </p:spPr>
      </p:pic>
    </p:spTree>
    <p:extLst>
      <p:ext uri="{BB962C8B-B14F-4D97-AF65-F5344CB8AC3E}">
        <p14:creationId xmlns:p14="http://schemas.microsoft.com/office/powerpoint/2010/main" val="613135819"/>
      </p:ext>
    </p:extLst>
  </p:cSld>
  <p:clrMapOvr>
    <a:masterClrMapping/>
  </p:clrMapOvr>
  <mc:AlternateContent xmlns:mc="http://schemas.openxmlformats.org/markup-compatibility/2006" xmlns:p14="http://schemas.microsoft.com/office/powerpoint/2010/main">
    <mc:Choice Requires="p14">
      <p:transition spd="slow" p14:dur="2000" advTm="72734"/>
    </mc:Choice>
    <mc:Fallback xmlns="">
      <p:transition spd="slow" advTm="7273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AB42-A8E0-4AA8-AE2B-06CE813ECA4D}"/>
              </a:ext>
            </a:extLst>
          </p:cNvPr>
          <p:cNvSpPr>
            <a:spLocks noGrp="1"/>
          </p:cNvSpPr>
          <p:nvPr>
            <p:ph type="title"/>
          </p:nvPr>
        </p:nvSpPr>
        <p:spPr>
          <a:xfrm>
            <a:off x="3325734" y="0"/>
            <a:ext cx="8755429" cy="1325563"/>
          </a:xfrm>
        </p:spPr>
        <p:txBody>
          <a:bodyPr>
            <a:normAutofit/>
          </a:bodyPr>
          <a:lstStyle/>
          <a:p>
            <a:r>
              <a:rPr lang="en-US" dirty="0">
                <a:latin typeface="Girl Scout Text Book"/>
              </a:rPr>
              <a:t>Initial Order Deliveries: </a:t>
            </a:r>
            <a:r>
              <a:rPr lang="en-US" b="1" dirty="0">
                <a:latin typeface="Girl Scout Text Book"/>
              </a:rPr>
              <a:t>February 13-20</a:t>
            </a:r>
          </a:p>
        </p:txBody>
      </p:sp>
      <p:sp>
        <p:nvSpPr>
          <p:cNvPr id="3" name="Content Placeholder 2">
            <a:extLst>
              <a:ext uri="{FF2B5EF4-FFF2-40B4-BE49-F238E27FC236}">
                <a16:creationId xmlns:a16="http://schemas.microsoft.com/office/drawing/2014/main" id="{5F80D08F-D68C-4C25-9F08-3A3BA6FF76AB}"/>
              </a:ext>
            </a:extLst>
          </p:cNvPr>
          <p:cNvSpPr>
            <a:spLocks noGrp="1"/>
          </p:cNvSpPr>
          <p:nvPr>
            <p:ph sz="half" idx="2"/>
          </p:nvPr>
        </p:nvSpPr>
        <p:spPr>
          <a:xfrm>
            <a:off x="4876800" y="1614724"/>
            <a:ext cx="7204363" cy="4888734"/>
          </a:xfrm>
        </p:spPr>
        <p:txBody>
          <a:bodyPr vert="horz" lIns="91440" tIns="45720" rIns="91440" bIns="45720" rtlCol="0" anchor="t">
            <a:normAutofit/>
          </a:bodyPr>
          <a:lstStyle/>
          <a:p>
            <a:r>
              <a:rPr lang="en-US" sz="3400" dirty="0">
                <a:latin typeface="Girl Scout Display Light"/>
              </a:rPr>
              <a:t>Two types of initial order deliveries</a:t>
            </a:r>
          </a:p>
          <a:p>
            <a:endParaRPr lang="en-US" sz="3400" dirty="0">
              <a:latin typeface="Girl Scout Display Light"/>
            </a:endParaRPr>
          </a:p>
          <a:p>
            <a:r>
              <a:rPr lang="en-US" sz="3400" dirty="0">
                <a:latin typeface="Girl Scout Display Light"/>
                <a:cs typeface="Arial"/>
              </a:rPr>
              <a:t>•</a:t>
            </a:r>
            <a:r>
              <a:rPr lang="en-US" sz="3400" dirty="0">
                <a:latin typeface="Girl Scout Display Light"/>
              </a:rPr>
              <a:t>Mega Drop</a:t>
            </a:r>
          </a:p>
          <a:p>
            <a:r>
              <a:rPr lang="en-US" sz="3400" dirty="0">
                <a:latin typeface="Girl Scout Display Light"/>
                <a:cs typeface="Arial"/>
              </a:rPr>
              <a:t>•</a:t>
            </a:r>
            <a:r>
              <a:rPr lang="en-US" sz="3400" dirty="0">
                <a:latin typeface="Girl Scout Display Light"/>
              </a:rPr>
              <a:t>Mini Drop</a:t>
            </a:r>
          </a:p>
          <a:p>
            <a:endParaRPr lang="en-US" sz="3400" dirty="0">
              <a:latin typeface="Girl Scout Display Light"/>
            </a:endParaRPr>
          </a:p>
          <a:p>
            <a:r>
              <a:rPr lang="en-US" sz="3400" dirty="0">
                <a:latin typeface="Girl Scout Display Light"/>
              </a:rPr>
              <a:t>Watch for details on what to expect in The Cookie Press</a:t>
            </a:r>
          </a:p>
          <a:p>
            <a:endParaRPr lang="en-US" dirty="0"/>
          </a:p>
        </p:txBody>
      </p:sp>
      <p:pic>
        <p:nvPicPr>
          <p:cNvPr id="5" name="Picture 4" descr="A picture containing text, outdoor, road, truck&#10;&#10;Description automatically generated">
            <a:extLst>
              <a:ext uri="{FF2B5EF4-FFF2-40B4-BE49-F238E27FC236}">
                <a16:creationId xmlns:a16="http://schemas.microsoft.com/office/drawing/2014/main" id="{0FE2CAC0-754A-48CE-B1D3-5398C826EEA5}"/>
              </a:ext>
            </a:extLst>
          </p:cNvPr>
          <p:cNvPicPr>
            <a:picLocks noChangeAspect="1"/>
          </p:cNvPicPr>
          <p:nvPr/>
        </p:nvPicPr>
        <p:blipFill rotWithShape="1">
          <a:blip r:embed="rId3">
            <a:extLst>
              <a:ext uri="{28A0092B-C50C-407E-A947-70E740481C1C}">
                <a14:useLocalDpi xmlns:a14="http://schemas.microsoft.com/office/drawing/2010/main" val="0"/>
              </a:ext>
            </a:extLst>
          </a:blip>
          <a:srcRect t="22372" b="25587"/>
          <a:stretch/>
        </p:blipFill>
        <p:spPr>
          <a:xfrm>
            <a:off x="396444" y="1940079"/>
            <a:ext cx="4285422" cy="2978307"/>
          </a:xfrm>
          <a:prstGeom prst="rect">
            <a:avLst/>
          </a:prstGeom>
        </p:spPr>
      </p:pic>
    </p:spTree>
    <p:extLst>
      <p:ext uri="{BB962C8B-B14F-4D97-AF65-F5344CB8AC3E}">
        <p14:creationId xmlns:p14="http://schemas.microsoft.com/office/powerpoint/2010/main" val="1751316810"/>
      </p:ext>
    </p:extLst>
  </p:cSld>
  <p:clrMapOvr>
    <a:masterClrMapping/>
  </p:clrMapOvr>
  <mc:AlternateContent xmlns:mc="http://schemas.openxmlformats.org/markup-compatibility/2006" xmlns:p14="http://schemas.microsoft.com/office/powerpoint/2010/main">
    <mc:Choice Requires="p14">
      <p:transition spd="slow" p14:dur="2000" advTm="49027"/>
    </mc:Choice>
    <mc:Fallback xmlns="">
      <p:transition spd="slow" advTm="4902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FED8-708B-4CED-BB8D-5C5F5BF94610}"/>
              </a:ext>
            </a:extLst>
          </p:cNvPr>
          <p:cNvSpPr>
            <a:spLocks noGrp="1"/>
          </p:cNvSpPr>
          <p:nvPr>
            <p:ph type="title"/>
          </p:nvPr>
        </p:nvSpPr>
        <p:spPr>
          <a:xfrm>
            <a:off x="3445104" y="60332"/>
            <a:ext cx="5546496" cy="1108328"/>
          </a:xfrm>
        </p:spPr>
        <p:txBody>
          <a:bodyPr>
            <a:noAutofit/>
          </a:bodyPr>
          <a:lstStyle/>
          <a:p>
            <a:r>
              <a:rPr lang="en-US" dirty="0">
                <a:latin typeface="Girl Scout Text Book"/>
              </a:rPr>
              <a:t>Cookie Cupboards*</a:t>
            </a:r>
            <a:endParaRPr lang="en-US" dirty="0"/>
          </a:p>
        </p:txBody>
      </p:sp>
      <p:sp>
        <p:nvSpPr>
          <p:cNvPr id="3" name="Content Placeholder 2">
            <a:extLst>
              <a:ext uri="{FF2B5EF4-FFF2-40B4-BE49-F238E27FC236}">
                <a16:creationId xmlns:a16="http://schemas.microsoft.com/office/drawing/2014/main" id="{79B7D4BD-CABD-4BAD-851A-82CFFC7D1D5C}"/>
              </a:ext>
            </a:extLst>
          </p:cNvPr>
          <p:cNvSpPr>
            <a:spLocks noGrp="1"/>
          </p:cNvSpPr>
          <p:nvPr>
            <p:ph sz="half" idx="2"/>
          </p:nvPr>
        </p:nvSpPr>
        <p:spPr>
          <a:xfrm>
            <a:off x="4636595" y="1542733"/>
            <a:ext cx="8487816" cy="5127944"/>
          </a:xfrm>
          <a:ln>
            <a:solidFill>
              <a:schemeClr val="bg1"/>
            </a:solidFill>
          </a:ln>
        </p:spPr>
        <p:txBody>
          <a:bodyPr vert="horz" lIns="91440" tIns="45720" rIns="91440" bIns="45720" rtlCol="0" anchor="t">
            <a:noAutofit/>
          </a:bodyPr>
          <a:lstStyle/>
          <a:p>
            <a:pPr marL="457200" indent="-457200">
              <a:buFont typeface="Arial" panose="020B0604020202020204" pitchFamily="34" charset="0"/>
              <a:buChar char="•"/>
            </a:pPr>
            <a:r>
              <a:rPr lang="en-US" dirty="0">
                <a:latin typeface="Girl Scout Display Light"/>
              </a:rPr>
              <a:t>Three types of Cookie Cupboards</a:t>
            </a:r>
          </a:p>
          <a:p>
            <a:pPr marL="914400" lvl="1" indent="-457200">
              <a:buFont typeface="Arial" panose="020B0604020202020204" pitchFamily="34" charset="0"/>
              <a:buChar char="•"/>
            </a:pPr>
            <a:r>
              <a:rPr lang="en-US" dirty="0">
                <a:latin typeface="Girl Scout Display Light"/>
              </a:rPr>
              <a:t>Council Cupboards: on demand orders</a:t>
            </a:r>
          </a:p>
          <a:p>
            <a:pPr marL="914400" lvl="1" indent="-457200">
              <a:buFont typeface="Arial" panose="020B0604020202020204" pitchFamily="34" charset="0"/>
              <a:buChar char="•"/>
            </a:pPr>
            <a:r>
              <a:rPr lang="en-US" dirty="0">
                <a:latin typeface="Girl Scout Display Light"/>
              </a:rPr>
              <a:t>Council Express: planned orders, full cases</a:t>
            </a:r>
          </a:p>
          <a:p>
            <a:pPr marL="914400" lvl="1" indent="-457200">
              <a:buFont typeface="Arial" panose="020B0604020202020204" pitchFamily="34" charset="0"/>
              <a:buChar char="•"/>
            </a:pPr>
            <a:r>
              <a:rPr lang="en-US" dirty="0">
                <a:latin typeface="Girl Scout Display Light"/>
              </a:rPr>
              <a:t>Regional Cupboards: planned orders</a:t>
            </a:r>
          </a:p>
          <a:p>
            <a:pPr marL="457200" indent="-457200">
              <a:buFont typeface="Arial" panose="020B0604020202020204" pitchFamily="34" charset="0"/>
              <a:buChar char="•"/>
            </a:pPr>
            <a:r>
              <a:rPr lang="en-US" dirty="0">
                <a:latin typeface="Girl Scout Display Light"/>
              </a:rPr>
              <a:t>Pick up cookies by the case or package </a:t>
            </a:r>
          </a:p>
          <a:p>
            <a:pPr marL="914400" lvl="1">
              <a:buFont typeface="Arial" panose="020B0604020202020204" pitchFamily="34" charset="0"/>
              <a:buChar char="•"/>
            </a:pPr>
            <a:r>
              <a:rPr lang="en-US" dirty="0">
                <a:latin typeface="Girl Scout Display Light"/>
              </a:rPr>
              <a:t>No packages at Council Express locations</a:t>
            </a:r>
          </a:p>
          <a:p>
            <a:pPr marL="457200" indent="-457200">
              <a:buFont typeface="Arial" panose="020B0604020202020204" pitchFamily="34" charset="0"/>
              <a:buChar char="•"/>
            </a:pPr>
            <a:r>
              <a:rPr lang="en-US" dirty="0">
                <a:latin typeface="Girl Scout Display Light"/>
              </a:rPr>
              <a:t>Cookie exchange information in </a:t>
            </a:r>
            <a:r>
              <a:rPr lang="en-US" dirty="0">
                <a:latin typeface="Girl Scout Display Light"/>
                <a:hlinkClick r:id="rId3"/>
              </a:rPr>
              <a:t>The Cookie Press</a:t>
            </a:r>
            <a:endParaRPr lang="en-US" dirty="0">
              <a:latin typeface="Girl Scout Display Light" panose="02020003000000000000" pitchFamily="18" charset="0"/>
              <a:hlinkClick r:id="rId3"/>
            </a:endParaRPr>
          </a:p>
          <a:p>
            <a:pPr marL="0" indent="0"/>
            <a:endParaRPr lang="en-US" dirty="0"/>
          </a:p>
          <a:p>
            <a:pPr marL="0" indent="0"/>
            <a:endParaRPr lang="en-US" dirty="0"/>
          </a:p>
        </p:txBody>
      </p:sp>
      <p:sp>
        <p:nvSpPr>
          <p:cNvPr id="8" name="Title 1">
            <a:extLst>
              <a:ext uri="{FF2B5EF4-FFF2-40B4-BE49-F238E27FC236}">
                <a16:creationId xmlns:a16="http://schemas.microsoft.com/office/drawing/2014/main" id="{2C1C9823-28AA-4E4F-9FC0-E075FE0E1FE3}"/>
              </a:ext>
            </a:extLst>
          </p:cNvPr>
          <p:cNvSpPr txBox="1">
            <a:spLocks/>
          </p:cNvSpPr>
          <p:nvPr/>
        </p:nvSpPr>
        <p:spPr>
          <a:xfrm>
            <a:off x="3309099" y="6095821"/>
            <a:ext cx="8758325" cy="4116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r>
              <a:rPr lang="en-US" sz="2400" dirty="0">
                <a:latin typeface="Girl Scout Display Light"/>
              </a:rPr>
              <a:t>*</a:t>
            </a:r>
            <a:r>
              <a:rPr lang="en-US" sz="2400" i="1" dirty="0">
                <a:latin typeface="Girl Scout Display Light"/>
              </a:rPr>
              <a:t>Cupboard info coming to </a:t>
            </a:r>
            <a:r>
              <a:rPr lang="en-US" sz="2400" i="1" dirty="0">
                <a:latin typeface="Girl Scout Display Light"/>
                <a:hlinkClick r:id="rId4"/>
              </a:rPr>
              <a:t>Cookie Central</a:t>
            </a:r>
            <a:r>
              <a:rPr lang="en-US" sz="2400" i="1" dirty="0">
                <a:latin typeface="Girl Scout Display Light"/>
              </a:rPr>
              <a:t> before Cookie Go Day</a:t>
            </a:r>
          </a:p>
        </p:txBody>
      </p:sp>
      <p:pic>
        <p:nvPicPr>
          <p:cNvPr id="5" name="Picture 4" descr="A collage of people loading boxes&#10;&#10;Description automatically generated">
            <a:extLst>
              <a:ext uri="{FF2B5EF4-FFF2-40B4-BE49-F238E27FC236}">
                <a16:creationId xmlns:a16="http://schemas.microsoft.com/office/drawing/2014/main" id="{B021708B-1229-A403-7E58-F6C8DCDE1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91" y="865028"/>
            <a:ext cx="3498225" cy="5127944"/>
          </a:xfrm>
          <a:prstGeom prst="rect">
            <a:avLst/>
          </a:prstGeom>
        </p:spPr>
      </p:pic>
    </p:spTree>
    <p:extLst>
      <p:ext uri="{BB962C8B-B14F-4D97-AF65-F5344CB8AC3E}">
        <p14:creationId xmlns:p14="http://schemas.microsoft.com/office/powerpoint/2010/main" val="3587053028"/>
      </p:ext>
    </p:extLst>
  </p:cSld>
  <p:clrMapOvr>
    <a:masterClrMapping/>
  </p:clrMapOvr>
  <mc:AlternateContent xmlns:mc="http://schemas.openxmlformats.org/markup-compatibility/2006" xmlns:p14="http://schemas.microsoft.com/office/powerpoint/2010/main">
    <mc:Choice Requires="p14">
      <p:transition spd="slow" p14:dur="2000" advTm="138727"/>
    </mc:Choice>
    <mc:Fallback xmlns="">
      <p:transition spd="slow" advTm="13872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2eaa6e-e1e6-46de-b261-8adfb4b69922">
      <Terms xmlns="http://schemas.microsoft.com/office/infopath/2007/PartnerControls"/>
    </lcf76f155ced4ddcb4097134ff3c332f>
    <TaxCatchAll xmlns="be5046f2-6cdd-4c6b-b5ae-9b6d017f6504" xsi:nil="true"/>
    <SharedWithUsers xmlns="be5046f2-6cdd-4c6b-b5ae-9b6d017f6504">
      <UserInfo>
        <DisplayName>Natalie Meier-Gove</DisplayName>
        <AccountId>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CBD856-1303-4F6E-B197-D63143092FB4}">
  <ds:schemaRefs>
    <ds:schemaRef ds:uri="http://schemas.openxmlformats.org/package/2006/metadata/core-properties"/>
    <ds:schemaRef ds:uri="http://purl.org/dc/terms/"/>
    <ds:schemaRef ds:uri="http://schemas.microsoft.com/office/2006/documentManagement/types"/>
    <ds:schemaRef ds:uri="http://purl.org/dc/dcmitype/"/>
    <ds:schemaRef ds:uri="http://schemas.microsoft.com/office/2006/metadata/properties"/>
    <ds:schemaRef ds:uri="http://www.w3.org/XML/1998/namespace"/>
    <ds:schemaRef ds:uri="http://schemas.microsoft.com/office/infopath/2007/PartnerControls"/>
    <ds:schemaRef ds:uri="be5046f2-6cdd-4c6b-b5ae-9b6d017f6504"/>
    <ds:schemaRef ds:uri="982eaa6e-e1e6-46de-b261-8adfb4b69922"/>
    <ds:schemaRef ds:uri="http://purl.org/dc/elements/1.1/"/>
  </ds:schemaRefs>
</ds:datastoreItem>
</file>

<file path=customXml/itemProps2.xml><?xml version="1.0" encoding="utf-8"?>
<ds:datastoreItem xmlns:ds="http://schemas.openxmlformats.org/officeDocument/2006/customXml" ds:itemID="{08B896E8-1A50-4F73-9725-FD4D3DC3AE09}">
  <ds:schemaRefs>
    <ds:schemaRef ds:uri="http://schemas.microsoft.com/sharepoint/v3/contenttype/forms"/>
  </ds:schemaRefs>
</ds:datastoreItem>
</file>

<file path=customXml/itemProps3.xml><?xml version="1.0" encoding="utf-8"?>
<ds:datastoreItem xmlns:ds="http://schemas.openxmlformats.org/officeDocument/2006/customXml" ds:itemID="{81D8E7D8-2DEF-4F5F-B84D-9AC08083FA5C}">
  <ds:schemaRefs>
    <ds:schemaRef ds:uri="982eaa6e-e1e6-46de-b261-8adfb4b69922"/>
    <ds:schemaRef ds:uri="be5046f2-6cdd-4c6b-b5ae-9b6d017f65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6985</TotalTime>
  <Words>2489</Words>
  <Application>Microsoft Office PowerPoint</Application>
  <PresentationFormat>Widescreen</PresentationFormat>
  <Paragraphs>156</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2025 Troop Cookie  Manager Training  Managing the Cookies</vt:lpstr>
      <vt:lpstr>Online Training Series</vt:lpstr>
      <vt:lpstr>Section Topics</vt:lpstr>
      <vt:lpstr>Your Girl Scout Cookie Favorites Are Back!</vt:lpstr>
      <vt:lpstr>The Initial Cookie Order</vt:lpstr>
      <vt:lpstr>Initial Cookie Order: Due January 24</vt:lpstr>
      <vt:lpstr>Gluten-Free Caramel Chocolate Chip Cookies*</vt:lpstr>
      <vt:lpstr>Initial Order Deliveries: February 13-20</vt:lpstr>
      <vt:lpstr>Cookie Cupboards*</vt:lpstr>
      <vt:lpstr>Top Tips for Cookie Inventory Management</vt:lpstr>
      <vt:lpstr>Managing Cookies Online with Smart Cookies</vt:lpstr>
      <vt:lpstr>How to Handle Extra Cookie Inventory:</vt:lpstr>
      <vt:lpstr>Key Takeaways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Training Series</dc:title>
  <dc:creator>Andrea Kidder</dc:creator>
  <cp:lastModifiedBy>Jennifer Gilbertson</cp:lastModifiedBy>
  <cp:revision>36</cp:revision>
  <dcterms:created xsi:type="dcterms:W3CDTF">2022-11-30T22:56:49Z</dcterms:created>
  <dcterms:modified xsi:type="dcterms:W3CDTF">2025-01-02T19:27:52Z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MediaServiceImageTags">
    <vt:lpwstr/>
  </property>
</Properties>
</file>